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83" r:id="rId4"/>
    <p:sldId id="258" r:id="rId5"/>
    <p:sldId id="263" r:id="rId6"/>
    <p:sldId id="270" r:id="rId7"/>
    <p:sldId id="272" r:id="rId8"/>
    <p:sldId id="271" r:id="rId9"/>
    <p:sldId id="264" r:id="rId10"/>
    <p:sldId id="292" r:id="rId11"/>
    <p:sldId id="294" r:id="rId12"/>
    <p:sldId id="293" r:id="rId13"/>
    <p:sldId id="295" r:id="rId14"/>
    <p:sldId id="297" r:id="rId15"/>
    <p:sldId id="296" r:id="rId16"/>
    <p:sldId id="290" r:id="rId17"/>
    <p:sldId id="291" r:id="rId1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5" d="100"/>
          <a:sy n="115" d="100"/>
        </p:scale>
        <p:origin x="372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на начало года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Лист1!$A$2:$A$7</c:f>
              <c:strCache>
                <c:ptCount val="6"/>
                <c:pt idx="0">
                  <c:v>МАОУ "Аксаринская СОШ"</c:v>
                </c:pt>
                <c:pt idx="1">
                  <c:v>филиал МАОУ «Аксаринская СОШ» «Гилевская СОШ им. Уткина И.Н.»</c:v>
                </c:pt>
                <c:pt idx="2">
                  <c:v> филиал МАОУ «Аксаринская СОШ» «Плехановская СОШ»</c:v>
                </c:pt>
                <c:pt idx="3">
                  <c:v>филиал МАОУ «Аксаринская СОШ» «Сорокинская СОШ им. А.Н.Волохова»</c:v>
                </c:pt>
                <c:pt idx="4">
                  <c:v>филиал МАОУ «Аксаринская СОШ» «Красноярская ООШ»</c:v>
                </c:pt>
                <c:pt idx="5">
                  <c:v>филиал «МАОУ «Аксаринская» «Сеитовская ООШ»</c:v>
                </c:pt>
              </c:strCache>
            </c:strRef>
          </c:cat>
          <c:val>
            <c:numRef>
              <c:f>Лист1!$B$2:$B$7</c:f>
              <c:numCache>
                <c:formatCode>General</c:formatCode>
                <c:ptCount val="6"/>
                <c:pt idx="0">
                  <c:v>93</c:v>
                </c:pt>
                <c:pt idx="1">
                  <c:v>83</c:v>
                </c:pt>
                <c:pt idx="2">
                  <c:v>74</c:v>
                </c:pt>
                <c:pt idx="3">
                  <c:v>48</c:v>
                </c:pt>
                <c:pt idx="4">
                  <c:v>46</c:v>
                </c:pt>
                <c:pt idx="5">
                  <c:v>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BB6-45ED-8762-B2D718209456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на конец года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Лист1!$A$2:$A$7</c:f>
              <c:strCache>
                <c:ptCount val="6"/>
                <c:pt idx="0">
                  <c:v>МАОУ "Аксаринская СОШ"</c:v>
                </c:pt>
                <c:pt idx="1">
                  <c:v>филиал МАОУ «Аксаринская СОШ» «Гилевская СОШ им. Уткина И.Н.»</c:v>
                </c:pt>
                <c:pt idx="2">
                  <c:v> филиал МАОУ «Аксаринская СОШ» «Плехановская СОШ»</c:v>
                </c:pt>
                <c:pt idx="3">
                  <c:v>филиал МАОУ «Аксаринская СОШ» «Сорокинская СОШ им. А.Н.Волохова»</c:v>
                </c:pt>
                <c:pt idx="4">
                  <c:v>филиал МАОУ «Аксаринская СОШ» «Красноярская ООШ»</c:v>
                </c:pt>
                <c:pt idx="5">
                  <c:v>филиал «МАОУ «Аксаринская» «Сеитовская ООШ»</c:v>
                </c:pt>
              </c:strCache>
            </c:strRef>
          </c:cat>
          <c:val>
            <c:numRef>
              <c:f>Лист1!$C$2:$C$7</c:f>
              <c:numCache>
                <c:formatCode>General</c:formatCode>
                <c:ptCount val="6"/>
                <c:pt idx="0">
                  <c:v>97</c:v>
                </c:pt>
                <c:pt idx="1">
                  <c:v>82</c:v>
                </c:pt>
                <c:pt idx="2">
                  <c:v>75</c:v>
                </c:pt>
                <c:pt idx="3">
                  <c:v>40</c:v>
                </c:pt>
                <c:pt idx="4">
                  <c:v>44</c:v>
                </c:pt>
                <c:pt idx="5">
                  <c:v>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EBB6-45ED-8762-B2D718209456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1648569344"/>
        <c:axId val="1648566848"/>
      </c:barChart>
      <c:catAx>
        <c:axId val="164856934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648566848"/>
        <c:crosses val="autoZero"/>
        <c:auto val="1"/>
        <c:lblAlgn val="ctr"/>
        <c:lblOffset val="100"/>
        <c:noMultiLvlLbl val="0"/>
      </c:catAx>
      <c:valAx>
        <c:axId val="164856684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64856934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общая успеваемость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Лист1!$A$2:$A$7</c:f>
              <c:strCache>
                <c:ptCount val="6"/>
                <c:pt idx="0">
                  <c:v>МАОУ "Аксаринская СОШ"</c:v>
                </c:pt>
                <c:pt idx="1">
                  <c:v>филиал МАОУ «Аксаринская СОШ» «Гилевская СОШ им. Уткина И.Н.»</c:v>
                </c:pt>
                <c:pt idx="2">
                  <c:v> филиал МАОУ «Аксаринская СОШ» «Плехановская СОШ»</c:v>
                </c:pt>
                <c:pt idx="3">
                  <c:v>филиал МАОУ «Аксаринская СОШ» «Сорокинская СОШ им. А.Н.Волохова»</c:v>
                </c:pt>
                <c:pt idx="4">
                  <c:v>филиал МАОУ «Аксаринская СОШ» «Красноярская ООШ»</c:v>
                </c:pt>
                <c:pt idx="5">
                  <c:v>филиал «МАОУ «Аксаринская» «Сеитовская ООШ»</c:v>
                </c:pt>
              </c:strCache>
            </c:strRef>
          </c:cat>
          <c:val>
            <c:numRef>
              <c:f>Лист1!$B$2:$B$7</c:f>
              <c:numCache>
                <c:formatCode>0%</c:formatCode>
                <c:ptCount val="6"/>
                <c:pt idx="0">
                  <c:v>1</c:v>
                </c:pt>
                <c:pt idx="1">
                  <c:v>0.99</c:v>
                </c:pt>
                <c:pt idx="2">
                  <c:v>0.99</c:v>
                </c:pt>
                <c:pt idx="3">
                  <c:v>0.9</c:v>
                </c:pt>
                <c:pt idx="4">
                  <c:v>1</c:v>
                </c:pt>
                <c:pt idx="5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5A9-45E0-8FCA-838C9C25713B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качественная успеваемость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Лист1!$A$2:$A$7</c:f>
              <c:strCache>
                <c:ptCount val="6"/>
                <c:pt idx="0">
                  <c:v>МАОУ "Аксаринская СОШ"</c:v>
                </c:pt>
                <c:pt idx="1">
                  <c:v>филиал МАОУ «Аксаринская СОШ» «Гилевская СОШ им. Уткина И.Н.»</c:v>
                </c:pt>
                <c:pt idx="2">
                  <c:v> филиал МАОУ «Аксаринская СОШ» «Плехановская СОШ»</c:v>
                </c:pt>
                <c:pt idx="3">
                  <c:v>филиал МАОУ «Аксаринская СОШ» «Сорокинская СОШ им. А.Н.Волохова»</c:v>
                </c:pt>
                <c:pt idx="4">
                  <c:v>филиал МАОУ «Аксаринская СОШ» «Красноярская ООШ»</c:v>
                </c:pt>
                <c:pt idx="5">
                  <c:v>филиал «МАОУ «Аксаринская» «Сеитовская ООШ»</c:v>
                </c:pt>
              </c:strCache>
            </c:strRef>
          </c:cat>
          <c:val>
            <c:numRef>
              <c:f>Лист1!$C$2:$C$7</c:f>
              <c:numCache>
                <c:formatCode>0%</c:formatCode>
                <c:ptCount val="6"/>
                <c:pt idx="0">
                  <c:v>0.28999999999999998</c:v>
                </c:pt>
                <c:pt idx="1">
                  <c:v>0.31</c:v>
                </c:pt>
                <c:pt idx="2">
                  <c:v>0.4</c:v>
                </c:pt>
                <c:pt idx="3">
                  <c:v>0.35</c:v>
                </c:pt>
                <c:pt idx="4">
                  <c:v>0.33</c:v>
                </c:pt>
                <c:pt idx="5">
                  <c:v>0.33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05A9-45E0-8FCA-838C9C25713B}"/>
            </c:ext>
          </c:extLst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качество без ОВЗ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Лист1!$A$2:$A$7</c:f>
              <c:strCache>
                <c:ptCount val="6"/>
                <c:pt idx="0">
                  <c:v>МАОУ "Аксаринская СОШ"</c:v>
                </c:pt>
                <c:pt idx="1">
                  <c:v>филиал МАОУ «Аксаринская СОШ» «Гилевская СОШ им. Уткина И.Н.»</c:v>
                </c:pt>
                <c:pt idx="2">
                  <c:v> филиал МАОУ «Аксаринская СОШ» «Плехановская СОШ»</c:v>
                </c:pt>
                <c:pt idx="3">
                  <c:v>филиал МАОУ «Аксаринская СОШ» «Сорокинская СОШ им. А.Н.Волохова»</c:v>
                </c:pt>
                <c:pt idx="4">
                  <c:v>филиал МАОУ «Аксаринская СОШ» «Красноярская ООШ»</c:v>
                </c:pt>
                <c:pt idx="5">
                  <c:v>филиал «МАОУ «Аксаринская» «Сеитовская ООШ»</c:v>
                </c:pt>
              </c:strCache>
            </c:strRef>
          </c:cat>
          <c:val>
            <c:numRef>
              <c:f>Лист1!$D$2:$D$7</c:f>
              <c:numCache>
                <c:formatCode>0%</c:formatCode>
                <c:ptCount val="6"/>
                <c:pt idx="0">
                  <c:v>0.34</c:v>
                </c:pt>
                <c:pt idx="1">
                  <c:v>0.33</c:v>
                </c:pt>
                <c:pt idx="2">
                  <c:v>0.38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CD1-4E49-B501-A37E78FDE59A}"/>
            </c:ext>
          </c:extLst>
        </c:ser>
        <c:ser>
          <c:idx val="3"/>
          <c:order val="3"/>
          <c:tx>
            <c:strRef>
              <c:f>Лист1!$E$1</c:f>
              <c:strCache>
                <c:ptCount val="1"/>
                <c:pt idx="0">
                  <c:v>отличников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Лист1!$A$2:$A$7</c:f>
              <c:strCache>
                <c:ptCount val="6"/>
                <c:pt idx="0">
                  <c:v>МАОУ "Аксаринская СОШ"</c:v>
                </c:pt>
                <c:pt idx="1">
                  <c:v>филиал МАОУ «Аксаринская СОШ» «Гилевская СОШ им. Уткина И.Н.»</c:v>
                </c:pt>
                <c:pt idx="2">
                  <c:v> филиал МАОУ «Аксаринская СОШ» «Плехановская СОШ»</c:v>
                </c:pt>
                <c:pt idx="3">
                  <c:v>филиал МАОУ «Аксаринская СОШ» «Сорокинская СОШ им. А.Н.Волохова»</c:v>
                </c:pt>
                <c:pt idx="4">
                  <c:v>филиал МАОУ «Аксаринская СОШ» «Красноярская ООШ»</c:v>
                </c:pt>
                <c:pt idx="5">
                  <c:v>филиал «МАОУ «Аксаринская» «Сеитовская ООШ»</c:v>
                </c:pt>
              </c:strCache>
            </c:strRef>
          </c:cat>
          <c:val>
            <c:numRef>
              <c:f>Лист1!$E$2:$E$7</c:f>
              <c:numCache>
                <c:formatCode>0%</c:formatCode>
                <c:ptCount val="6"/>
                <c:pt idx="0">
                  <c:v>0.02</c:v>
                </c:pt>
                <c:pt idx="1">
                  <c:v>0.12</c:v>
                </c:pt>
                <c:pt idx="2">
                  <c:v>0.05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908-48BC-B0E5-3B0EB790DD13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1669386224"/>
        <c:axId val="1669389136"/>
      </c:barChart>
      <c:catAx>
        <c:axId val="166938622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669389136"/>
        <c:crosses val="autoZero"/>
        <c:auto val="1"/>
        <c:lblAlgn val="ctr"/>
        <c:lblOffset val="100"/>
        <c:noMultiLvlLbl val="0"/>
      </c:catAx>
      <c:valAx>
        <c:axId val="166938913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6693862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математика(общая успеваемость)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Лист1!$A$2:$A$4</c:f>
              <c:strCache>
                <c:ptCount val="3"/>
                <c:pt idx="0">
                  <c:v>МАОУ "Аксаринская СОШ"</c:v>
                </c:pt>
                <c:pt idx="1">
                  <c:v>филиал МАОУ «Аксаринская СОШ» «Гилевская СОШ им. Уткина И.Н.»</c:v>
                </c:pt>
                <c:pt idx="2">
                  <c:v> филиал МАОУ «Аксаринская СОШ» «Плехановская СОШ»</c:v>
                </c:pt>
              </c:strCache>
            </c:strRef>
          </c:cat>
          <c:val>
            <c:numRef>
              <c:f>Лист1!$B$2:$B$4</c:f>
              <c:numCache>
                <c:formatCode>General</c:formatCode>
                <c:ptCount val="3"/>
                <c:pt idx="0">
                  <c:v>100</c:v>
                </c:pt>
                <c:pt idx="1">
                  <c:v>100</c:v>
                </c:pt>
                <c:pt idx="2">
                  <c:v>80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EBF-4866-B9D8-8A2B9824350B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математика (качество)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Лист1!$A$2:$A$4</c:f>
              <c:strCache>
                <c:ptCount val="3"/>
                <c:pt idx="0">
                  <c:v>МАОУ "Аксаринская СОШ"</c:v>
                </c:pt>
                <c:pt idx="1">
                  <c:v>филиал МАОУ «Аксаринская СОШ» «Гилевская СОШ им. Уткина И.Н.»</c:v>
                </c:pt>
                <c:pt idx="2">
                  <c:v> филиал МАОУ «Аксаринская СОШ» «Плехановская СОШ»</c:v>
                </c:pt>
              </c:strCache>
            </c:strRef>
          </c:cat>
          <c:val>
            <c:numRef>
              <c:f>Лист1!$C$2:$C$4</c:f>
              <c:numCache>
                <c:formatCode>General</c:formatCode>
                <c:ptCount val="3"/>
                <c:pt idx="0">
                  <c:v>29</c:v>
                </c:pt>
                <c:pt idx="1">
                  <c:v>0</c:v>
                </c:pt>
                <c:pt idx="2">
                  <c:v>40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6EBF-4866-B9D8-8A2B9824350B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1706519424"/>
        <c:axId val="1706535648"/>
      </c:barChart>
      <c:catAx>
        <c:axId val="170651942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706535648"/>
        <c:crosses val="autoZero"/>
        <c:auto val="1"/>
        <c:lblAlgn val="ctr"/>
        <c:lblOffset val="100"/>
        <c:noMultiLvlLbl val="0"/>
      </c:catAx>
      <c:valAx>
        <c:axId val="170653564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7065194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русский язык(общая успеваемость)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Лист1!$A$2:$A$4</c:f>
              <c:strCache>
                <c:ptCount val="3"/>
                <c:pt idx="0">
                  <c:v>МАОУ "Аксаринская СОШ"</c:v>
                </c:pt>
                <c:pt idx="1">
                  <c:v>филиал МАОУ «Аксаринская СОШ» «Гилевская СОШ им. Уткина И.Н.»</c:v>
                </c:pt>
                <c:pt idx="2">
                  <c:v> филиал МАОУ «Аксаринская СОШ» «Плехановская СОШ»</c:v>
                </c:pt>
              </c:strCache>
            </c:strRef>
          </c:cat>
          <c:val>
            <c:numRef>
              <c:f>Лист1!$B$2:$B$4</c:f>
              <c:numCache>
                <c:formatCode>General</c:formatCode>
                <c:ptCount val="3"/>
                <c:pt idx="0">
                  <c:v>100</c:v>
                </c:pt>
                <c:pt idx="1">
                  <c:v>100</c:v>
                </c:pt>
                <c:pt idx="2">
                  <c:v>80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EBF-4866-B9D8-8A2B9824350B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русский язык (качество)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Лист1!$A$2:$A$4</c:f>
              <c:strCache>
                <c:ptCount val="3"/>
                <c:pt idx="0">
                  <c:v>МАОУ "Аксаринская СОШ"</c:v>
                </c:pt>
                <c:pt idx="1">
                  <c:v>филиал МАОУ «Аксаринская СОШ» «Гилевская СОШ им. Уткина И.Н.»</c:v>
                </c:pt>
                <c:pt idx="2">
                  <c:v> филиал МАОУ «Аксаринская СОШ» «Плехановская СОШ»</c:v>
                </c:pt>
              </c:strCache>
            </c:strRef>
          </c:cat>
          <c:val>
            <c:numRef>
              <c:f>Лист1!$C$2:$C$4</c:f>
              <c:numCache>
                <c:formatCode>General</c:formatCode>
                <c:ptCount val="3"/>
                <c:pt idx="0">
                  <c:v>29</c:v>
                </c:pt>
                <c:pt idx="1">
                  <c:v>0</c:v>
                </c:pt>
                <c:pt idx="2">
                  <c:v>40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6EBF-4866-B9D8-8A2B9824350B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1706519424"/>
        <c:axId val="1706535648"/>
      </c:barChart>
      <c:catAx>
        <c:axId val="170651942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706535648"/>
        <c:crosses val="autoZero"/>
        <c:auto val="1"/>
        <c:lblAlgn val="ctr"/>
        <c:lblOffset val="100"/>
        <c:noMultiLvlLbl val="0"/>
      </c:catAx>
      <c:valAx>
        <c:axId val="170653564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7065194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 Общая успеваемость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Лист1!$A$2:$A$6</c:f>
              <c:strCache>
                <c:ptCount val="5"/>
                <c:pt idx="0">
                  <c:v>МАОУ "Аксаринская СОШ"</c:v>
                </c:pt>
                <c:pt idx="1">
                  <c:v>филиал МАОУ «Аксаринская СОШ» «Гилевская СОШ им. Уткина И.Н.»</c:v>
                </c:pt>
                <c:pt idx="2">
                  <c:v> филиал МАОУ «Аксаринская СОШ» «Плехановская СОШ»</c:v>
                </c:pt>
                <c:pt idx="3">
                  <c:v>филиал МАОУ «Аксаринская СОШ» «Сорокинская СОШ им. А.Н.Волохова»</c:v>
                </c:pt>
                <c:pt idx="4">
                  <c:v>филиал МАОУ «Аксаринская СОШ» «Красноярская ООШ»</c:v>
                </c:pt>
              </c:strCache>
            </c:strRef>
          </c:cat>
          <c:val>
            <c:numRef>
              <c:f>Лист1!$B$2:$B$6</c:f>
              <c:numCache>
                <c:formatCode>General</c:formatCode>
                <c:ptCount val="5"/>
                <c:pt idx="0">
                  <c:v>90</c:v>
                </c:pt>
                <c:pt idx="1">
                  <c:v>100</c:v>
                </c:pt>
                <c:pt idx="2">
                  <c:v>100</c:v>
                </c:pt>
                <c:pt idx="3">
                  <c:v>100</c:v>
                </c:pt>
                <c:pt idx="4">
                  <c:v>100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EBF-4866-B9D8-8A2B9824350B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 Качество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Лист1!$A$2:$A$6</c:f>
              <c:strCache>
                <c:ptCount val="5"/>
                <c:pt idx="0">
                  <c:v>МАОУ "Аксаринская СОШ"</c:v>
                </c:pt>
                <c:pt idx="1">
                  <c:v>филиал МАОУ «Аксаринская СОШ» «Гилевская СОШ им. Уткина И.Н.»</c:v>
                </c:pt>
                <c:pt idx="2">
                  <c:v> филиал МАОУ «Аксаринская СОШ» «Плехановская СОШ»</c:v>
                </c:pt>
                <c:pt idx="3">
                  <c:v>филиал МАОУ «Аксаринская СОШ» «Сорокинская СОШ им. А.Н.Волохова»</c:v>
                </c:pt>
                <c:pt idx="4">
                  <c:v>филиал МАОУ «Аксаринская СОШ» «Красноярская ООШ»</c:v>
                </c:pt>
              </c:strCache>
            </c:strRef>
          </c:cat>
          <c:val>
            <c:numRef>
              <c:f>Лист1!$C$2:$C$6</c:f>
              <c:numCache>
                <c:formatCode>General</c:formatCode>
                <c:ptCount val="5"/>
                <c:pt idx="0">
                  <c:v>40</c:v>
                </c:pt>
                <c:pt idx="1">
                  <c:v>33</c:v>
                </c:pt>
                <c:pt idx="2">
                  <c:v>40</c:v>
                </c:pt>
                <c:pt idx="3">
                  <c:v>0</c:v>
                </c:pt>
                <c:pt idx="4">
                  <c:v>40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6EBF-4866-B9D8-8A2B9824350B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1706519424"/>
        <c:axId val="1706535648"/>
      </c:barChart>
      <c:catAx>
        <c:axId val="170651942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706535648"/>
        <c:crosses val="autoZero"/>
        <c:auto val="1"/>
        <c:lblAlgn val="ctr"/>
        <c:lblOffset val="100"/>
        <c:noMultiLvlLbl val="0"/>
      </c:catAx>
      <c:valAx>
        <c:axId val="170653564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7065194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математика (Общая успеваемость)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Лист1!$A$2:$A$6</c:f>
              <c:strCache>
                <c:ptCount val="5"/>
                <c:pt idx="0">
                  <c:v>МАОУ "Аксаринская СОШ"</c:v>
                </c:pt>
                <c:pt idx="1">
                  <c:v>филиал МАОУ «Аксаринская СОШ» «Гилевская СОШ им. Уткина И.Н.»</c:v>
                </c:pt>
                <c:pt idx="2">
                  <c:v> филиал МАОУ «Аксаринская СОШ» «Плехановская СОШ»</c:v>
                </c:pt>
                <c:pt idx="3">
                  <c:v>филиал МАОУ «Аксаринская СОШ» «Сорокинская СОШ им. А.Н.Волохова»</c:v>
                </c:pt>
                <c:pt idx="4">
                  <c:v>филиал МАОУ «Аксаринская СОШ» «Красноярская ООШ»</c:v>
                </c:pt>
              </c:strCache>
            </c:strRef>
          </c:cat>
          <c:val>
            <c:numRef>
              <c:f>Лист1!$B$2:$B$6</c:f>
              <c:numCache>
                <c:formatCode>General</c:formatCode>
                <c:ptCount val="5"/>
                <c:pt idx="0">
                  <c:v>100</c:v>
                </c:pt>
                <c:pt idx="1">
                  <c:v>67</c:v>
                </c:pt>
                <c:pt idx="2">
                  <c:v>60</c:v>
                </c:pt>
                <c:pt idx="3">
                  <c:v>100</c:v>
                </c:pt>
                <c:pt idx="4">
                  <c:v>80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EBF-4866-B9D8-8A2B9824350B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математика(Качество)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Лист1!$A$2:$A$6</c:f>
              <c:strCache>
                <c:ptCount val="5"/>
                <c:pt idx="0">
                  <c:v>МАОУ "Аксаринская СОШ"</c:v>
                </c:pt>
                <c:pt idx="1">
                  <c:v>филиал МАОУ «Аксаринская СОШ» «Гилевская СОШ им. Уткина И.Н.»</c:v>
                </c:pt>
                <c:pt idx="2">
                  <c:v> филиал МАОУ «Аксаринская СОШ» «Плехановская СОШ»</c:v>
                </c:pt>
                <c:pt idx="3">
                  <c:v>филиал МАОУ «Аксаринская СОШ» «Сорокинская СОШ им. А.Н.Волохова»</c:v>
                </c:pt>
                <c:pt idx="4">
                  <c:v>филиал МАОУ «Аксаринская СОШ» «Красноярская ООШ»</c:v>
                </c:pt>
              </c:strCache>
            </c:strRef>
          </c:cat>
          <c:val>
            <c:numRef>
              <c:f>Лист1!$C$2:$C$6</c:f>
              <c:numCache>
                <c:formatCode>General</c:formatCode>
                <c:ptCount val="5"/>
                <c:pt idx="0">
                  <c:v>20</c:v>
                </c:pt>
                <c:pt idx="1">
                  <c:v>33</c:v>
                </c:pt>
                <c:pt idx="2">
                  <c:v>10</c:v>
                </c:pt>
                <c:pt idx="3">
                  <c:v>100</c:v>
                </c:pt>
                <c:pt idx="4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6EBF-4866-B9D8-8A2B9824350B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1706519424"/>
        <c:axId val="1706535648"/>
      </c:barChart>
      <c:catAx>
        <c:axId val="170651942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706535648"/>
        <c:crosses val="autoZero"/>
        <c:auto val="1"/>
        <c:lblAlgn val="ctr"/>
        <c:lblOffset val="100"/>
        <c:noMultiLvlLbl val="0"/>
      </c:catAx>
      <c:valAx>
        <c:axId val="170653564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7065194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 информатика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Лист1!$A$2:$A$6</c:f>
              <c:strCache>
                <c:ptCount val="5"/>
                <c:pt idx="0">
                  <c:v>МАОУ "Аксаринская СОШ"</c:v>
                </c:pt>
                <c:pt idx="1">
                  <c:v>филиал МАОУ «Аксаринская СОШ» «Гилевская СОШ им. Уткина И.Н.»</c:v>
                </c:pt>
                <c:pt idx="2">
                  <c:v> филиал МАОУ «Аксаринская СОШ» «Плехановская СОШ»</c:v>
                </c:pt>
                <c:pt idx="3">
                  <c:v>филиал МАОУ «Аксаринская СОШ» «Сорокинская СОШ им. А.Н.Волохова»</c:v>
                </c:pt>
                <c:pt idx="4">
                  <c:v>филиал МАОУ «Аксаринская СОШ» «Красноярская ООШ»</c:v>
                </c:pt>
              </c:strCache>
            </c:strRef>
          </c:cat>
          <c:val>
            <c:numRef>
              <c:f>Лист1!$B$2:$B$6</c:f>
              <c:numCache>
                <c:formatCode>General</c:formatCode>
                <c:ptCount val="5"/>
                <c:pt idx="0">
                  <c:v>67</c:v>
                </c:pt>
                <c:pt idx="1">
                  <c:v>100</c:v>
                </c:pt>
                <c:pt idx="2">
                  <c:v>89</c:v>
                </c:pt>
                <c:pt idx="4">
                  <c:v>100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EBF-4866-B9D8-8A2B9824350B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 информатика(качество)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Лист1!$A$2:$A$6</c:f>
              <c:strCache>
                <c:ptCount val="5"/>
                <c:pt idx="0">
                  <c:v>МАОУ "Аксаринская СОШ"</c:v>
                </c:pt>
                <c:pt idx="1">
                  <c:v>филиал МАОУ «Аксаринская СОШ» «Гилевская СОШ им. Уткина И.Н.»</c:v>
                </c:pt>
                <c:pt idx="2">
                  <c:v> филиал МАОУ «Аксаринская СОШ» «Плехановская СОШ»</c:v>
                </c:pt>
                <c:pt idx="3">
                  <c:v>филиал МАОУ «Аксаринская СОШ» «Сорокинская СОШ им. А.Н.Волохова»</c:v>
                </c:pt>
                <c:pt idx="4">
                  <c:v>филиал МАОУ «Аксаринская СОШ» «Красноярская ООШ»</c:v>
                </c:pt>
              </c:strCache>
            </c:strRef>
          </c:cat>
          <c:val>
            <c:numRef>
              <c:f>Лист1!$C$2:$C$6</c:f>
              <c:numCache>
                <c:formatCode>General</c:formatCode>
                <c:ptCount val="5"/>
                <c:pt idx="0">
                  <c:v>17</c:v>
                </c:pt>
                <c:pt idx="1">
                  <c:v>67</c:v>
                </c:pt>
                <c:pt idx="2">
                  <c:v>55</c:v>
                </c:pt>
                <c:pt idx="4">
                  <c:v>60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6EBF-4866-B9D8-8A2B9824350B}"/>
            </c:ext>
          </c:extLst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география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Лист1!$A$2:$A$6</c:f>
              <c:strCache>
                <c:ptCount val="5"/>
                <c:pt idx="0">
                  <c:v>МАОУ "Аксаринская СОШ"</c:v>
                </c:pt>
                <c:pt idx="1">
                  <c:v>филиал МАОУ «Аксаринская СОШ» «Гилевская СОШ им. Уткина И.Н.»</c:v>
                </c:pt>
                <c:pt idx="2">
                  <c:v> филиал МАОУ «Аксаринская СОШ» «Плехановская СОШ»</c:v>
                </c:pt>
                <c:pt idx="3">
                  <c:v>филиал МАОУ «Аксаринская СОШ» «Сорокинская СОШ им. А.Н.Волохова»</c:v>
                </c:pt>
                <c:pt idx="4">
                  <c:v>филиал МАОУ «Аксаринская СОШ» «Красноярская ООШ»</c:v>
                </c:pt>
              </c:strCache>
            </c:strRef>
          </c:cat>
          <c:val>
            <c:numRef>
              <c:f>Лист1!$D$2:$D$6</c:f>
              <c:numCache>
                <c:formatCode>General</c:formatCode>
                <c:ptCount val="5"/>
                <c:pt idx="0">
                  <c:v>75</c:v>
                </c:pt>
                <c:pt idx="1">
                  <c:v>100</c:v>
                </c:pt>
                <c:pt idx="2">
                  <c:v>100</c:v>
                </c:pt>
                <c:pt idx="3">
                  <c:v>100</c:v>
                </c:pt>
                <c:pt idx="4">
                  <c:v>100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AC3-4F80-BB7B-8F9458E65FE9}"/>
            </c:ext>
          </c:extLst>
        </c:ser>
        <c:ser>
          <c:idx val="3"/>
          <c:order val="3"/>
          <c:tx>
            <c:strRef>
              <c:f>Лист1!$E$1</c:f>
              <c:strCache>
                <c:ptCount val="1"/>
                <c:pt idx="0">
                  <c:v>география(качество)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Лист1!$A$2:$A$6</c:f>
              <c:strCache>
                <c:ptCount val="5"/>
                <c:pt idx="0">
                  <c:v>МАОУ "Аксаринская СОШ"</c:v>
                </c:pt>
                <c:pt idx="1">
                  <c:v>филиал МАОУ «Аксаринская СОШ» «Гилевская СОШ им. Уткина И.Н.»</c:v>
                </c:pt>
                <c:pt idx="2">
                  <c:v> филиал МАОУ «Аксаринская СОШ» «Плехановская СОШ»</c:v>
                </c:pt>
                <c:pt idx="3">
                  <c:v>филиал МАОУ «Аксаринская СОШ» «Сорокинская СОШ им. А.Н.Волохова»</c:v>
                </c:pt>
                <c:pt idx="4">
                  <c:v>филиал МАОУ «Аксаринская СОШ» «Красноярская ООШ»</c:v>
                </c:pt>
              </c:strCache>
            </c:strRef>
          </c:cat>
          <c:val>
            <c:numRef>
              <c:f>Лист1!$E$2:$E$6</c:f>
              <c:numCache>
                <c:formatCode>General</c:formatCode>
                <c:ptCount val="5"/>
                <c:pt idx="0">
                  <c:v>38</c:v>
                </c:pt>
                <c:pt idx="1">
                  <c:v>67</c:v>
                </c:pt>
                <c:pt idx="2">
                  <c:v>60</c:v>
                </c:pt>
                <c:pt idx="3">
                  <c:v>0</c:v>
                </c:pt>
                <c:pt idx="4">
                  <c:v>60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CAC3-4F80-BB7B-8F9458E65FE9}"/>
            </c:ext>
          </c:extLst>
        </c:ser>
        <c:ser>
          <c:idx val="4"/>
          <c:order val="4"/>
          <c:tx>
            <c:strRef>
              <c:f>Лист1!$F$1</c:f>
              <c:strCache>
                <c:ptCount val="1"/>
                <c:pt idx="0">
                  <c:v>обществознание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Лист1!$A$2:$A$6</c:f>
              <c:strCache>
                <c:ptCount val="5"/>
                <c:pt idx="0">
                  <c:v>МАОУ "Аксаринская СОШ"</c:v>
                </c:pt>
                <c:pt idx="1">
                  <c:v>филиал МАОУ «Аксаринская СОШ» «Гилевская СОШ им. Уткина И.Н.»</c:v>
                </c:pt>
                <c:pt idx="2">
                  <c:v> филиал МАОУ «Аксаринская СОШ» «Плехановская СОШ»</c:v>
                </c:pt>
                <c:pt idx="3">
                  <c:v>филиал МАОУ «Аксаринская СОШ» «Сорокинская СОШ им. А.Н.Волохова»</c:v>
                </c:pt>
                <c:pt idx="4">
                  <c:v>филиал МАОУ «Аксаринская СОШ» «Красноярская ООШ»</c:v>
                </c:pt>
              </c:strCache>
            </c:strRef>
          </c:cat>
          <c:val>
            <c:numRef>
              <c:f>Лист1!$F$2:$F$6</c:f>
              <c:numCache>
                <c:formatCode>General</c:formatCode>
                <c:ptCount val="5"/>
                <c:pt idx="0">
                  <c:v>100</c:v>
                </c:pt>
                <c:pt idx="3">
                  <c:v>100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CAC3-4F80-BB7B-8F9458E65FE9}"/>
            </c:ext>
          </c:extLst>
        </c:ser>
        <c:ser>
          <c:idx val="5"/>
          <c:order val="5"/>
          <c:tx>
            <c:strRef>
              <c:f>Лист1!$G$1</c:f>
              <c:strCache>
                <c:ptCount val="1"/>
                <c:pt idx="0">
                  <c:v>обществознание(качество)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Лист1!$A$2:$A$6</c:f>
              <c:strCache>
                <c:ptCount val="5"/>
                <c:pt idx="0">
                  <c:v>МАОУ "Аксаринская СОШ"</c:v>
                </c:pt>
                <c:pt idx="1">
                  <c:v>филиал МАОУ «Аксаринская СОШ» «Гилевская СОШ им. Уткина И.Н.»</c:v>
                </c:pt>
                <c:pt idx="2">
                  <c:v> филиал МАОУ «Аксаринская СОШ» «Плехановская СОШ»</c:v>
                </c:pt>
                <c:pt idx="3">
                  <c:v>филиал МАОУ «Аксаринская СОШ» «Сорокинская СОШ им. А.Н.Волохова»</c:v>
                </c:pt>
                <c:pt idx="4">
                  <c:v>филиал МАОУ «Аксаринская СОШ» «Красноярская ООШ»</c:v>
                </c:pt>
              </c:strCache>
            </c:strRef>
          </c:cat>
          <c:val>
            <c:numRef>
              <c:f>Лист1!$G$2:$G$6</c:f>
              <c:numCache>
                <c:formatCode>General</c:formatCode>
                <c:ptCount val="5"/>
                <c:pt idx="0">
                  <c:v>0</c:v>
                </c:pt>
                <c:pt idx="3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CAC3-4F80-BB7B-8F9458E65FE9}"/>
            </c:ext>
          </c:extLst>
        </c:ser>
        <c:ser>
          <c:idx val="6"/>
          <c:order val="6"/>
          <c:tx>
            <c:strRef>
              <c:f>Лист1!$H$1</c:f>
              <c:strCache>
                <c:ptCount val="1"/>
                <c:pt idx="0">
                  <c:v>биология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Лист1!$A$2:$A$6</c:f>
              <c:strCache>
                <c:ptCount val="5"/>
                <c:pt idx="0">
                  <c:v>МАОУ "Аксаринская СОШ"</c:v>
                </c:pt>
                <c:pt idx="1">
                  <c:v>филиал МАОУ «Аксаринская СОШ» «Гилевская СОШ им. Уткина И.Н.»</c:v>
                </c:pt>
                <c:pt idx="2">
                  <c:v> филиал МАОУ «Аксаринская СОШ» «Плехановская СОШ»</c:v>
                </c:pt>
                <c:pt idx="3">
                  <c:v>филиал МАОУ «Аксаринская СОШ» «Сорокинская СОШ им. А.Н.Волохова»</c:v>
                </c:pt>
                <c:pt idx="4">
                  <c:v>филиал МАОУ «Аксаринская СОШ» «Красноярская ООШ»</c:v>
                </c:pt>
              </c:strCache>
            </c:strRef>
          </c:cat>
          <c:val>
            <c:numRef>
              <c:f>Лист1!$H$2:$H$6</c:f>
              <c:numCache>
                <c:formatCode>General</c:formatCode>
                <c:ptCount val="5"/>
                <c:pt idx="2">
                  <c:v>100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CAC3-4F80-BB7B-8F9458E65FE9}"/>
            </c:ext>
          </c:extLst>
        </c:ser>
        <c:ser>
          <c:idx val="7"/>
          <c:order val="7"/>
          <c:tx>
            <c:strRef>
              <c:f>Лист1!$I$1</c:f>
              <c:strCache>
                <c:ptCount val="1"/>
                <c:pt idx="0">
                  <c:v>биология(качество)</c:v>
                </c:pt>
              </c:strCache>
            </c:strRef>
          </c:tx>
          <c:spPr>
            <a:solidFill>
              <a:schemeClr val="accent2">
                <a:lumMod val="6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Лист1!$A$2:$A$6</c:f>
              <c:strCache>
                <c:ptCount val="5"/>
                <c:pt idx="0">
                  <c:v>МАОУ "Аксаринская СОШ"</c:v>
                </c:pt>
                <c:pt idx="1">
                  <c:v>филиал МАОУ «Аксаринская СОШ» «Гилевская СОШ им. Уткина И.Н.»</c:v>
                </c:pt>
                <c:pt idx="2">
                  <c:v> филиал МАОУ «Аксаринская СОШ» «Плехановская СОШ»</c:v>
                </c:pt>
                <c:pt idx="3">
                  <c:v>филиал МАОУ «Аксаринская СОШ» «Сорокинская СОШ им. А.Н.Волохова»</c:v>
                </c:pt>
                <c:pt idx="4">
                  <c:v>филиал МАОУ «Аксаринская СОШ» «Красноярская ООШ»</c:v>
                </c:pt>
              </c:strCache>
            </c:strRef>
          </c:cat>
          <c:val>
            <c:numRef>
              <c:f>Лист1!$I$2:$I$6</c:f>
              <c:numCache>
                <c:formatCode>General</c:formatCode>
                <c:ptCount val="5"/>
                <c:pt idx="2">
                  <c:v>75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CAC3-4F80-BB7B-8F9458E65FE9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1706519424"/>
        <c:axId val="1706535648"/>
      </c:barChart>
      <c:catAx>
        <c:axId val="170651942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706535648"/>
        <c:crosses val="autoZero"/>
        <c:auto val="1"/>
        <c:lblAlgn val="ctr"/>
        <c:lblOffset val="100"/>
        <c:noMultiLvlLbl val="0"/>
      </c:catAx>
      <c:valAx>
        <c:axId val="170653564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7065194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0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plotArea>
      <c:layout>
        <c:manualLayout>
          <c:layoutTarget val="inner"/>
          <c:xMode val="edge"/>
          <c:yMode val="edge"/>
          <c:x val="3.8037269736104239E-2"/>
          <c:y val="9.6509045821435852E-2"/>
          <c:w val="0.95551755893043444"/>
          <c:h val="0.74501023644222109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возраст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Лист1!$A$2:$A$5</c:f>
              <c:strCache>
                <c:ptCount val="4"/>
                <c:pt idx="0">
                  <c:v>до 35 лет</c:v>
                </c:pt>
                <c:pt idx="1">
                  <c:v>от 35 до 45 лет</c:v>
                </c:pt>
                <c:pt idx="2">
                  <c:v>от 45 до 55 лет</c:v>
                </c:pt>
                <c:pt idx="3">
                  <c:v>от 55 лет и старше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4</c:v>
                </c:pt>
                <c:pt idx="1">
                  <c:v>8</c:v>
                </c:pt>
                <c:pt idx="2">
                  <c:v>11</c:v>
                </c:pt>
                <c:pt idx="3">
                  <c:v>25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98E-4206-A05B-3534B3EAA29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535488848"/>
        <c:axId val="1535493008"/>
      </c:barChart>
      <c:catAx>
        <c:axId val="153548884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535493008"/>
        <c:crosses val="autoZero"/>
        <c:auto val="1"/>
        <c:lblAlgn val="ctr"/>
        <c:lblOffset val="100"/>
        <c:noMultiLvlLbl val="0"/>
      </c:catAx>
      <c:valAx>
        <c:axId val="15354930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53548884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ru-RU" dirty="0" smtClean="0"/>
              <a:t> </a:t>
            </a:r>
            <a:endParaRPr lang="ru-RU" dirty="0"/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категория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Лист1!$A$2:$A$5</c:f>
              <c:strCache>
                <c:ptCount val="4"/>
                <c:pt idx="0">
                  <c:v>высшая </c:v>
                </c:pt>
                <c:pt idx="1">
                  <c:v>первая </c:v>
                </c:pt>
                <c:pt idx="2">
                  <c:v>соответствие зан должн</c:v>
                </c:pt>
                <c:pt idx="3">
                  <c:v>не имеют категории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14</c:v>
                </c:pt>
                <c:pt idx="1">
                  <c:v>22</c:v>
                </c:pt>
                <c:pt idx="2">
                  <c:v>4</c:v>
                </c:pt>
                <c:pt idx="3">
                  <c:v>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36C-4436-B88D-5BF7452063EF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Ряд 2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Лист1!$A$2:$A$5</c:f>
              <c:strCache>
                <c:ptCount val="4"/>
                <c:pt idx="0">
                  <c:v>высшая </c:v>
                </c:pt>
                <c:pt idx="1">
                  <c:v>первая </c:v>
                </c:pt>
                <c:pt idx="2">
                  <c:v>соответствие зан должн</c:v>
                </c:pt>
                <c:pt idx="3">
                  <c:v>не имеют категории</c:v>
                </c:pt>
              </c:strCache>
            </c:strRef>
          </c:cat>
          <c:val>
            <c:numRef>
              <c:f>Лист1!$C$2:$C$5</c:f>
            </c:numRef>
          </c:val>
          <c:extLst>
            <c:ext xmlns:c16="http://schemas.microsoft.com/office/drawing/2014/chart" uri="{C3380CC4-5D6E-409C-BE32-E72D297353CC}">
              <c16:uniqueId val="{00000001-F36C-4436-B88D-5BF7452063EF}"/>
            </c:ext>
          </c:extLst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Ряд 3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Лист1!$A$2:$A$5</c:f>
              <c:strCache>
                <c:ptCount val="4"/>
                <c:pt idx="0">
                  <c:v>высшая </c:v>
                </c:pt>
                <c:pt idx="1">
                  <c:v>первая </c:v>
                </c:pt>
                <c:pt idx="2">
                  <c:v>соответствие зан должн</c:v>
                </c:pt>
                <c:pt idx="3">
                  <c:v>не имеют категории</c:v>
                </c:pt>
              </c:strCache>
            </c:strRef>
          </c:cat>
          <c:val>
            <c:numRef>
              <c:f>Лист1!$D$2:$D$5</c:f>
            </c:numRef>
          </c:val>
          <c:extLst>
            <c:ext xmlns:c16="http://schemas.microsoft.com/office/drawing/2014/chart" uri="{C3380CC4-5D6E-409C-BE32-E72D297353CC}">
              <c16:uniqueId val="{00000002-F36C-4436-B88D-5BF7452063E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468918992"/>
        <c:axId val="1468920656"/>
      </c:barChart>
      <c:catAx>
        <c:axId val="146891899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468920656"/>
        <c:crosses val="autoZero"/>
        <c:auto val="1"/>
        <c:lblAlgn val="ctr"/>
        <c:lblOffset val="100"/>
        <c:noMultiLvlLbl val="0"/>
      </c:catAx>
      <c:valAx>
        <c:axId val="14689206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4689189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0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 bwMode="blackWhite">
          <a:xfrm>
            <a:off x="1600200" y="2386744"/>
            <a:ext cx="8991600" cy="1645920"/>
          </a:xfrm>
          <a:solidFill>
            <a:srgbClr val="FFFFFF"/>
          </a:solidFill>
          <a:ln w="38100">
            <a:solidFill>
              <a:srgbClr val="404040"/>
            </a:solidFill>
          </a:ln>
        </p:spPr>
        <p:txBody>
          <a:bodyPr lIns="274320" rIns="274320" anchor="ctr" anchorCtr="1">
            <a:normAutofit/>
          </a:bodyPr>
          <a:lstStyle>
            <a:lvl1pPr algn="ctr">
              <a:defRPr sz="3800">
                <a:solidFill>
                  <a:srgbClr val="262626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5194" y="4352544"/>
            <a:ext cx="6801612" cy="1239894"/>
          </a:xfrm>
          <a:noFill/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10DF63-0F47-4560-8621-04F1C50D4AF3}" type="datetimeFigureOut">
              <a:rPr lang="ru-RU" smtClean="0"/>
              <a:t>09.09.2026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742F3D-D9D0-48F4-B7D7-B5DC1519C90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8441690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10DF63-0F47-4560-8621-04F1C50D4AF3}" type="datetimeFigureOut">
              <a:rPr lang="ru-RU" smtClean="0"/>
              <a:t>09.09.2026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742F3D-D9D0-48F4-B7D7-B5DC1519C90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788293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1600200" y="2386744"/>
            <a:ext cx="8991600" cy="1645920"/>
          </a:xfrm>
          <a:solidFill>
            <a:srgbClr val="FFFFFF"/>
          </a:solidFill>
          <a:ln w="38100">
            <a:solidFill>
              <a:srgbClr val="404040"/>
            </a:solidFill>
          </a:ln>
        </p:spPr>
        <p:txBody>
          <a:bodyPr lIns="274320" rIns="274320" anchor="ctr" anchorCtr="1">
            <a:normAutofit/>
          </a:bodyPr>
          <a:lstStyle>
            <a:lvl1pPr>
              <a:defRPr sz="3800">
                <a:solidFill>
                  <a:srgbClr val="262626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695194" y="4352465"/>
            <a:ext cx="6801612" cy="1265082"/>
          </a:xfrm>
        </p:spPr>
        <p:txBody>
          <a:bodyPr anchor="t" anchorCtr="1"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10DF63-0F47-4560-8621-04F1C50D4AF3}" type="datetimeFigureOut">
              <a:rPr lang="ru-RU" smtClean="0"/>
              <a:t>09.09.2026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742F3D-D9D0-48F4-B7D7-B5DC1519C90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1890914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81912" y="2638044"/>
            <a:ext cx="4271771" cy="310198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38315" y="2638044"/>
            <a:ext cx="4270247" cy="310198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10DF63-0F47-4560-8621-04F1C50D4AF3}" type="datetimeFigureOut">
              <a:rPr lang="ru-RU" smtClean="0"/>
              <a:t>09.09.2026</a:t>
            </a:fld>
            <a:endParaRPr lang="ru-RU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742F3D-D9D0-48F4-B7D7-B5DC1519C90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5007227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83436" y="2313433"/>
            <a:ext cx="4270248" cy="704087"/>
          </a:xfrm>
        </p:spPr>
        <p:txBody>
          <a:bodyPr anchor="b" anchorCtr="1">
            <a:normAutofit/>
          </a:bodyPr>
          <a:lstStyle>
            <a:lvl1pPr marL="0" indent="0" algn="ctr">
              <a:buNone/>
              <a:defRPr sz="1900" b="0" cap="all" spc="100" baseline="0">
                <a:solidFill>
                  <a:schemeClr val="accent2">
                    <a:lumMod val="75000"/>
                  </a:schemeClr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583436" y="3143250"/>
            <a:ext cx="4270248" cy="2596776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38316" y="3143250"/>
            <a:ext cx="4253484" cy="2596776"/>
          </a:xfrm>
        </p:spPr>
        <p:txBody>
          <a:bodyPr/>
          <a:lstStyle>
            <a:lvl5pPr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6338316" y="2313433"/>
            <a:ext cx="4270248" cy="704087"/>
          </a:xfrm>
        </p:spPr>
        <p:txBody>
          <a:bodyPr anchor="b" anchorCtr="1">
            <a:normAutofit/>
          </a:bodyPr>
          <a:lstStyle>
            <a:lvl1pPr marL="0" indent="0" algn="ctr">
              <a:buNone/>
              <a:defRPr sz="1900" b="0" cap="all" spc="100" baseline="0">
                <a:solidFill>
                  <a:schemeClr val="accent2">
                    <a:lumMod val="75000"/>
                  </a:schemeClr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10DF63-0F47-4560-8621-04F1C50D4AF3}" type="datetimeFigureOut">
              <a:rPr lang="ru-RU" smtClean="0"/>
              <a:t>09.09.2026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742F3D-D9D0-48F4-B7D7-B5DC1519C90A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5012458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10DF63-0F47-4560-8621-04F1C50D4AF3}" type="datetimeFigureOut">
              <a:rPr lang="ru-RU" smtClean="0"/>
              <a:t>09.09.2026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742F3D-D9D0-48F4-B7D7-B5DC1519C90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5197735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10DF63-0F47-4560-8621-04F1C50D4AF3}" type="datetimeFigureOut">
              <a:rPr lang="ru-RU" smtClean="0"/>
              <a:t>09.09.2026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742F3D-D9D0-48F4-B7D7-B5DC1519C90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538292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/>
          <p:cNvSpPr/>
          <p:nvPr/>
        </p:nvSpPr>
        <p:spPr>
          <a:xfrm>
            <a:off x="0" y="0"/>
            <a:ext cx="6096000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804672" y="2243828"/>
            <a:ext cx="4486656" cy="1141497"/>
          </a:xfrm>
          <a:solidFill>
            <a:srgbClr val="FFFFFF"/>
          </a:solidFill>
          <a:ln>
            <a:solidFill>
              <a:srgbClr val="404040"/>
            </a:solidFill>
          </a:ln>
        </p:spPr>
        <p:txBody>
          <a:bodyPr anchor="ctr" anchorCtr="1">
            <a:normAutofit/>
          </a:bodyPr>
          <a:lstStyle>
            <a:lvl1pPr>
              <a:defRPr sz="2200">
                <a:solidFill>
                  <a:srgbClr val="262626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36080" y="804672"/>
            <a:ext cx="4815840" cy="5248656"/>
          </a:xfrm>
        </p:spPr>
        <p:txBody>
          <a:bodyPr>
            <a:normAutofit/>
          </a:bodyPr>
          <a:lstStyle>
            <a:lvl1pPr>
              <a:defRPr sz="1900">
                <a:solidFill>
                  <a:schemeClr val="tx1"/>
                </a:solidFill>
              </a:defRPr>
            </a:lvl1pPr>
            <a:lvl2pPr>
              <a:defRPr sz="1600">
                <a:solidFill>
                  <a:schemeClr val="tx1"/>
                </a:solidFill>
              </a:defRPr>
            </a:lvl2pPr>
            <a:lvl3pPr>
              <a:defRPr sz="1600">
                <a:solidFill>
                  <a:schemeClr val="tx1"/>
                </a:solidFill>
              </a:defRPr>
            </a:lvl3pPr>
            <a:lvl4pPr>
              <a:defRPr sz="1600">
                <a:solidFill>
                  <a:schemeClr val="tx1"/>
                </a:solidFill>
              </a:defRPr>
            </a:lvl4pPr>
            <a:lvl5pPr>
              <a:defRPr sz="1600">
                <a:solidFill>
                  <a:schemeClr val="tx1"/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15568" y="3549918"/>
            <a:ext cx="3794760" cy="2194036"/>
          </a:xfrm>
        </p:spPr>
        <p:txBody>
          <a:bodyPr anchor="t" anchorCtr="1">
            <a:normAutofit/>
          </a:bodyPr>
          <a:lstStyle>
            <a:lvl1pPr marL="0" indent="0" algn="ctr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10DF63-0F47-4560-8621-04F1C50D4AF3}" type="datetimeFigureOut">
              <a:rPr lang="ru-RU" smtClean="0"/>
              <a:t>09.09.2026</a:t>
            </a:fld>
            <a:endParaRPr lang="ru-RU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>
          <a:xfrm>
            <a:off x="804672" y="6236208"/>
            <a:ext cx="5124797" cy="320040"/>
          </a:xfrm>
        </p:spPr>
        <p:txBody>
          <a:bodyPr/>
          <a:lstStyle>
            <a:lvl1pPr>
              <a:defRPr>
                <a:solidFill>
                  <a:srgbClr val="FFFFFF">
                    <a:alpha val="70000"/>
                  </a:srgbClr>
                </a:solidFill>
              </a:defRPr>
            </a:lvl1pPr>
          </a:lstStyle>
          <a:p>
            <a:endParaRPr lang="ru-RU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742F3D-D9D0-48F4-B7D7-B5DC1519C90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718136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/>
          <p:cNvSpPr/>
          <p:nvPr/>
        </p:nvSpPr>
        <p:spPr>
          <a:xfrm>
            <a:off x="0" y="0"/>
            <a:ext cx="6095999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808523" y="2243828"/>
            <a:ext cx="4494998" cy="1134640"/>
          </a:xfrm>
          <a:solidFill>
            <a:srgbClr val="FFFFFF"/>
          </a:solidFill>
          <a:ln>
            <a:solidFill>
              <a:srgbClr val="404040"/>
            </a:solidFill>
          </a:ln>
        </p:spPr>
        <p:txBody>
          <a:bodyPr anchor="ctr" anchorCtr="1">
            <a:noAutofit/>
          </a:bodyPr>
          <a:lstStyle>
            <a:lvl1pPr>
              <a:defRPr sz="2200">
                <a:solidFill>
                  <a:srgbClr val="262626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095999" y="0"/>
            <a:ext cx="6102097" cy="6858000"/>
          </a:xfrm>
          <a:solidFill>
            <a:schemeClr val="bg1">
              <a:lumMod val="75000"/>
            </a:schemeClr>
          </a:solidFill>
        </p:spPr>
        <p:txBody>
          <a:bodyPr anchor="t"/>
          <a:lstStyle>
            <a:lvl1pPr marL="0" indent="0">
              <a:buNone/>
              <a:defRPr sz="3200">
                <a:solidFill>
                  <a:schemeClr val="bg1">
                    <a:lumMod val="85000"/>
                    <a:lumOff val="15000"/>
                  </a:schemeClr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15568" y="3549918"/>
            <a:ext cx="3794760" cy="2194037"/>
          </a:xfrm>
        </p:spPr>
        <p:txBody>
          <a:bodyPr anchor="t" anchorCtr="1">
            <a:normAutofit/>
          </a:bodyPr>
          <a:lstStyle>
            <a:lvl1pPr marL="0" indent="0" algn="ctr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3000"/>
                    </a:prstClr>
                  </a:outerShdw>
                </a:effectLst>
              </a:defRPr>
            </a:lvl1pPr>
          </a:lstStyle>
          <a:p>
            <a:fld id="{DC10DF63-0F47-4560-8621-04F1C50D4AF3}" type="datetimeFigureOut">
              <a:rPr lang="ru-RU" smtClean="0"/>
              <a:t>09.09.2026</a:t>
            </a:fld>
            <a:endParaRPr lang="ru-RU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>
          <a:xfrm>
            <a:off x="804672" y="6236208"/>
            <a:ext cx="5124797" cy="320040"/>
          </a:xfrm>
        </p:spPr>
        <p:txBody>
          <a:bodyPr/>
          <a:lstStyle>
            <a:lvl1pPr>
              <a:defRPr>
                <a:solidFill>
                  <a:srgbClr val="FFFFFF">
                    <a:alpha val="70000"/>
                  </a:srgbClr>
                </a:solidFill>
              </a:defRPr>
            </a:lvl1pPr>
          </a:lstStyle>
          <a:p>
            <a:endParaRPr lang="ru-RU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742F3D-D9D0-48F4-B7D7-B5DC1519C90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9860702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10DF63-0F47-4560-8621-04F1C50D4AF3}" type="datetimeFigureOut">
              <a:rPr lang="ru-RU" smtClean="0"/>
              <a:t>09.09.2026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742F3D-D9D0-48F4-B7D7-B5DC1519C90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8979471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53112" y="937260"/>
            <a:ext cx="1298608" cy="498348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31136" y="937260"/>
            <a:ext cx="6198489" cy="498348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10DF63-0F47-4560-8621-04F1C50D4AF3}" type="datetimeFigureOut">
              <a:rPr lang="ru-RU" smtClean="0"/>
              <a:t>09.09.2026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742F3D-D9D0-48F4-B7D7-B5DC1519C90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8109848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black">
          <a:xfrm>
            <a:off x="2231136" y="964692"/>
            <a:ext cx="7729728" cy="1188720"/>
          </a:xfrm>
          <a:prstGeom prst="rect">
            <a:avLst/>
          </a:prstGeom>
          <a:solidFill>
            <a:srgbClr val="FFFFFF"/>
          </a:solidFill>
          <a:ln w="31750" cap="sq">
            <a:solidFill>
              <a:srgbClr val="404040"/>
            </a:solidFill>
            <a:miter lim="800000"/>
          </a:ln>
        </p:spPr>
        <p:txBody>
          <a:bodyPr vert="horz" lIns="182880" tIns="182880" rIns="182880" bIns="18288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31136" y="2638044"/>
            <a:ext cx="7729728" cy="310198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821429" y="6238816"/>
            <a:ext cx="2753746" cy="32396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alpha val="70000"/>
                  </a:schemeClr>
                </a:solidFill>
              </a:defRPr>
            </a:lvl1pPr>
          </a:lstStyle>
          <a:p>
            <a:fld id="{DC10DF63-0F47-4560-8621-04F1C50D4AF3}" type="datetimeFigureOut">
              <a:rPr lang="ru-RU" smtClean="0"/>
              <a:t>09.09.2026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600200" y="6236208"/>
            <a:ext cx="5901189" cy="3200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alpha val="7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758922" y="6217920"/>
            <a:ext cx="365760" cy="365760"/>
          </a:xfrm>
          <a:prstGeom prst="ellipse">
            <a:avLst/>
          </a:prstGeom>
          <a:solidFill>
            <a:srgbClr val="1D1D1D">
              <a:alpha val="70000"/>
            </a:srgbClr>
          </a:solidFill>
        </p:spPr>
        <p:txBody>
          <a:bodyPr vert="horz" lIns="18288" tIns="45720" rIns="18288" bIns="45720" rtlCol="0" anchor="ctr">
            <a:noAutofit/>
          </a:bodyPr>
          <a:lstStyle>
            <a:lvl1pPr algn="ctr">
              <a:defRPr sz="1100" spc="0" baseline="0">
                <a:solidFill>
                  <a:srgbClr val="FFFFFF"/>
                </a:solidFill>
              </a:defRPr>
            </a:lvl1pPr>
          </a:lstStyle>
          <a:p>
            <a:fld id="{6A742F3D-D9D0-48F4-B7D7-B5DC1519C90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87915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2800" kern="1200" cap="all" spc="200" baseline="0">
          <a:solidFill>
            <a:srgbClr val="262626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1pPr>
      <a:lvl2pPr marL="4572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2pPr>
      <a:lvl3pPr marL="6858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9144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11430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5pPr>
      <a:lvl6pPr marL="1312863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484313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165735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1882775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7.png"/><Relationship Id="rId7" Type="http://schemas.openxmlformats.org/officeDocument/2006/relationships/image" Target="../media/image11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7" Type="http://schemas.openxmlformats.org/officeDocument/2006/relationships/image" Target="../media/image18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442258" y="674322"/>
            <a:ext cx="9397538" cy="1004849"/>
          </a:xfrm>
        </p:spPr>
        <p:txBody>
          <a:bodyPr>
            <a:noAutofit/>
          </a:bodyPr>
          <a:lstStyle/>
          <a:p>
            <a:r>
              <a:rPr lang="ru-RU" sz="1600" b="1" dirty="0" smtClean="0">
                <a:solidFill>
                  <a:srgbClr val="002060"/>
                </a:solidFill>
              </a:rPr>
              <a:t>Муниципальное автономное общеобразовательное учреждение «</a:t>
            </a:r>
            <a:r>
              <a:rPr lang="ru-RU" sz="1600" b="1" dirty="0" err="1" smtClean="0">
                <a:solidFill>
                  <a:srgbClr val="002060"/>
                </a:solidFill>
              </a:rPr>
              <a:t>аксаринская</a:t>
            </a:r>
            <a:r>
              <a:rPr lang="ru-RU" sz="1600" b="1" dirty="0" smtClean="0">
                <a:solidFill>
                  <a:srgbClr val="002060"/>
                </a:solidFill>
              </a:rPr>
              <a:t> средняя общеобразовательная школа»</a:t>
            </a:r>
            <a:br>
              <a:rPr lang="ru-RU" sz="1600" b="1" dirty="0" smtClean="0">
                <a:solidFill>
                  <a:srgbClr val="002060"/>
                </a:solidFill>
              </a:rPr>
            </a:br>
            <a:r>
              <a:rPr lang="ru-RU" sz="1600" b="1" dirty="0" err="1" smtClean="0">
                <a:solidFill>
                  <a:srgbClr val="002060"/>
                </a:solidFill>
              </a:rPr>
              <a:t>Ярковского</a:t>
            </a:r>
            <a:r>
              <a:rPr lang="ru-RU" sz="1600" b="1" dirty="0" smtClean="0">
                <a:solidFill>
                  <a:srgbClr val="002060"/>
                </a:solidFill>
              </a:rPr>
              <a:t> муниципального округа</a:t>
            </a:r>
            <a:endParaRPr lang="ru-RU" sz="1600" b="1" dirty="0">
              <a:solidFill>
                <a:srgbClr val="002060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342388" y="2828836"/>
            <a:ext cx="6801612" cy="1239894"/>
          </a:xfrm>
        </p:spPr>
        <p:txBody>
          <a:bodyPr>
            <a:normAutofit fontScale="85000" lnSpcReduction="10000"/>
          </a:bodyPr>
          <a:lstStyle/>
          <a:p>
            <a:r>
              <a:rPr lang="ru-RU" sz="5400" b="1" dirty="0" smtClean="0">
                <a:solidFill>
                  <a:srgbClr val="002060"/>
                </a:solidFill>
              </a:rPr>
              <a:t>ПУБЛИЧНЫЙ ДОКЛАД</a:t>
            </a:r>
            <a:endParaRPr lang="ru-RU" sz="5400" b="1" dirty="0">
              <a:solidFill>
                <a:srgbClr val="002060"/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4538749" y="5138577"/>
            <a:ext cx="8611985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 smtClean="0">
                <a:solidFill>
                  <a:srgbClr val="002060"/>
                </a:solidFill>
              </a:rPr>
              <a:t>Ульянова С.В., директор МАОУ «</a:t>
            </a:r>
            <a:r>
              <a:rPr lang="ru-RU" sz="2400" b="1" dirty="0" err="1" smtClean="0">
                <a:solidFill>
                  <a:srgbClr val="002060"/>
                </a:solidFill>
              </a:rPr>
              <a:t>Аксаринская</a:t>
            </a:r>
            <a:r>
              <a:rPr lang="ru-RU" sz="2400" b="1" dirty="0" smtClean="0">
                <a:solidFill>
                  <a:srgbClr val="002060"/>
                </a:solidFill>
              </a:rPr>
              <a:t> СОШ»</a:t>
            </a:r>
            <a:endParaRPr lang="ru-RU" sz="2400" b="1" dirty="0">
              <a:solidFill>
                <a:srgbClr val="002060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2748741" y="5766770"/>
            <a:ext cx="6096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b="1" dirty="0" smtClean="0">
                <a:solidFill>
                  <a:srgbClr val="0070C0"/>
                </a:solidFill>
              </a:rPr>
              <a:t>                                        Сентябрь, 2026 г.</a:t>
            </a:r>
            <a:endParaRPr lang="ru-RU" b="1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3942442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31136" y="571500"/>
            <a:ext cx="7729728" cy="1047750"/>
          </a:xfrm>
        </p:spPr>
        <p:txBody>
          <a:bodyPr/>
          <a:lstStyle/>
          <a:p>
            <a:r>
              <a:rPr lang="ru-RU" b="1" dirty="0" smtClean="0">
                <a:solidFill>
                  <a:srgbClr val="002060"/>
                </a:solidFill>
              </a:rPr>
              <a:t>Количество обучающихся</a:t>
            </a:r>
            <a:endParaRPr lang="ru-RU" b="1" dirty="0">
              <a:solidFill>
                <a:srgbClr val="002060"/>
              </a:solidFill>
            </a:endParaRPr>
          </a:p>
        </p:txBody>
      </p:sp>
      <p:graphicFrame>
        <p:nvGraphicFramePr>
          <p:cNvPr id="6" name="Объект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064044582"/>
              </p:ext>
            </p:extLst>
          </p:nvPr>
        </p:nvGraphicFramePr>
        <p:xfrm>
          <a:off x="1200150" y="1781175"/>
          <a:ext cx="9544050" cy="473392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84095447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31136" y="964692"/>
            <a:ext cx="7729728" cy="115963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891860236"/>
              </p:ext>
            </p:extLst>
          </p:nvPr>
        </p:nvGraphicFramePr>
        <p:xfrm>
          <a:off x="394854" y="810490"/>
          <a:ext cx="11055929" cy="5881253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148182">
                  <a:extLst>
                    <a:ext uri="{9D8B030D-6E8A-4147-A177-3AD203B41FA5}">
                      <a16:colId xmlns:a16="http://schemas.microsoft.com/office/drawing/2014/main" val="700830856"/>
                    </a:ext>
                  </a:extLst>
                </a:gridCol>
                <a:gridCol w="3566532">
                  <a:extLst>
                    <a:ext uri="{9D8B030D-6E8A-4147-A177-3AD203B41FA5}">
                      <a16:colId xmlns:a16="http://schemas.microsoft.com/office/drawing/2014/main" val="535543250"/>
                    </a:ext>
                  </a:extLst>
                </a:gridCol>
                <a:gridCol w="2034197">
                  <a:extLst>
                    <a:ext uri="{9D8B030D-6E8A-4147-A177-3AD203B41FA5}">
                      <a16:colId xmlns:a16="http://schemas.microsoft.com/office/drawing/2014/main" val="1001978392"/>
                    </a:ext>
                  </a:extLst>
                </a:gridCol>
                <a:gridCol w="2057738">
                  <a:extLst>
                    <a:ext uri="{9D8B030D-6E8A-4147-A177-3AD203B41FA5}">
                      <a16:colId xmlns:a16="http://schemas.microsoft.com/office/drawing/2014/main" val="1777587624"/>
                    </a:ext>
                  </a:extLst>
                </a:gridCol>
                <a:gridCol w="2249280">
                  <a:extLst>
                    <a:ext uri="{9D8B030D-6E8A-4147-A177-3AD203B41FA5}">
                      <a16:colId xmlns:a16="http://schemas.microsoft.com/office/drawing/2014/main" val="1239387195"/>
                    </a:ext>
                  </a:extLst>
                </a:gridCol>
              </a:tblGrid>
              <a:tr h="41341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№</a:t>
                      </a:r>
                      <a:endParaRPr lang="ru-RU" sz="2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ОО</a:t>
                      </a:r>
                      <a:endParaRPr lang="ru-RU" sz="2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2023/2024</a:t>
                      </a:r>
                      <a:endParaRPr lang="ru-RU" sz="2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2024/2025</a:t>
                      </a:r>
                      <a:endParaRPr lang="ru-RU" sz="2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2025-2026</a:t>
                      </a:r>
                      <a:endParaRPr lang="ru-RU" sz="2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734191980"/>
                  </a:ext>
                </a:extLst>
              </a:tr>
              <a:tr h="545093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2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  <a:tabLst>
                          <a:tab pos="942975" algn="l"/>
                        </a:tabLst>
                      </a:pPr>
                      <a:r>
                        <a:rPr lang="ru-RU" sz="20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Аксаринская</a:t>
                      </a: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СОШ</a:t>
                      </a:r>
                      <a:endParaRPr lang="ru-RU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103</a:t>
                      </a:r>
                      <a:endParaRPr lang="ru-RU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97</a:t>
                      </a:r>
                      <a:endParaRPr lang="ru-RU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362356287"/>
                  </a:ext>
                </a:extLst>
              </a:tr>
              <a:tr h="111554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2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  <a:tabLst>
                          <a:tab pos="942975" algn="l"/>
                        </a:tabLs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Филиал МАОУ "</a:t>
                      </a:r>
                      <a:r>
                        <a:rPr lang="ru-RU" sz="20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Аксаринская</a:t>
                      </a: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СОШ" "</a:t>
                      </a:r>
                      <a:r>
                        <a:rPr lang="ru-RU" sz="20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Гилевская</a:t>
                      </a: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СОШ им. Н.И. Уткина"</a:t>
                      </a:r>
                      <a:endParaRPr lang="ru-RU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84</a:t>
                      </a:r>
                      <a:endParaRPr lang="ru-RU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83</a:t>
                      </a:r>
                      <a:endParaRPr lang="ru-RU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82</a:t>
                      </a:r>
                      <a:endParaRPr lang="ru-RU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715593222"/>
                  </a:ext>
                </a:extLst>
              </a:tr>
              <a:tr h="743693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sz="2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  <a:tabLst>
                          <a:tab pos="942975" algn="l"/>
                        </a:tabLst>
                      </a:pPr>
                      <a:r>
                        <a:rPr lang="ru-RU" sz="2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Филиал МАОУ "Аксаринская СОШ" "Плехановская СОШ"</a:t>
                      </a:r>
                      <a:endParaRPr lang="ru-RU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74</a:t>
                      </a:r>
                      <a:endParaRPr lang="ru-RU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65</a:t>
                      </a:r>
                      <a:endParaRPr lang="ru-RU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74</a:t>
                      </a:r>
                      <a:endParaRPr lang="ru-RU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715979626"/>
                  </a:ext>
                </a:extLst>
              </a:tr>
              <a:tr h="111554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ru-RU" sz="2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  <a:tabLst>
                          <a:tab pos="942975" algn="l"/>
                        </a:tabLst>
                      </a:pPr>
                      <a:r>
                        <a:rPr lang="ru-RU" sz="2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МАОУ "Аксаринская СОШ" "Сорокинская СОШ им. А.Н. Волохова</a:t>
                      </a:r>
                      <a:endParaRPr lang="ru-RU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50</a:t>
                      </a:r>
                      <a:endParaRPr lang="ru-RU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48</a:t>
                      </a:r>
                      <a:endParaRPr lang="ru-RU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41</a:t>
                      </a:r>
                      <a:endParaRPr lang="ru-RU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842088442"/>
                  </a:ext>
                </a:extLst>
              </a:tr>
              <a:tr h="743693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ru-RU" sz="2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  <a:tabLst>
                          <a:tab pos="942975" algn="l"/>
                        </a:tabLst>
                      </a:pPr>
                      <a:r>
                        <a:rPr lang="ru-RU" sz="2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Филиал МАОУ "Аксаринская СОШ" "Красноярская ООШ"</a:t>
                      </a:r>
                      <a:endParaRPr lang="ru-RU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45</a:t>
                      </a:r>
                      <a:endParaRPr lang="ru-RU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50</a:t>
                      </a:r>
                      <a:endParaRPr lang="ru-RU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46</a:t>
                      </a:r>
                      <a:endParaRPr lang="ru-RU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117291933"/>
                  </a:ext>
                </a:extLst>
              </a:tr>
              <a:tr h="743693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  <a:endParaRPr lang="ru-RU" sz="2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  <a:tabLst>
                          <a:tab pos="942975" algn="l"/>
                        </a:tabLst>
                      </a:pPr>
                      <a:r>
                        <a:rPr lang="ru-RU" sz="2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МАОУ "Аксаринская СОШ" "Сеитовская ООШ"</a:t>
                      </a:r>
                      <a:endParaRPr lang="ru-RU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</a:t>
                      </a:r>
                      <a:endParaRPr lang="ru-RU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</a:t>
                      </a:r>
                      <a:endParaRPr lang="ru-RU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</a:t>
                      </a:r>
                      <a:endParaRPr lang="ru-RU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99950948"/>
                  </a:ext>
                </a:extLst>
              </a:tr>
              <a:tr h="460583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2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ИТОГО ПО ШКОЛЕ:</a:t>
                      </a:r>
                      <a:endParaRPr lang="ru-RU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363</a:t>
                      </a:r>
                      <a:endParaRPr lang="ru-RU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353</a:t>
                      </a:r>
                      <a:endParaRPr lang="ru-RU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343</a:t>
                      </a:r>
                      <a:endParaRPr lang="ru-RU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77258986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4782617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31136" y="964692"/>
            <a:ext cx="7729728" cy="645033"/>
          </a:xfrm>
        </p:spPr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rgbClr val="002060"/>
                </a:solidFill>
              </a:rPr>
              <a:t>Итоги успеваемости </a:t>
            </a:r>
            <a:endParaRPr lang="ru-RU" b="1" dirty="0">
              <a:solidFill>
                <a:srgbClr val="002060"/>
              </a:solidFill>
            </a:endParaRPr>
          </a:p>
        </p:txBody>
      </p:sp>
      <p:graphicFrame>
        <p:nvGraphicFramePr>
          <p:cNvPr id="6" name="Объект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204600417"/>
              </p:ext>
            </p:extLst>
          </p:nvPr>
        </p:nvGraphicFramePr>
        <p:xfrm>
          <a:off x="1123950" y="2200275"/>
          <a:ext cx="9505950" cy="39814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618397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83523" y="755142"/>
            <a:ext cx="7729728" cy="1188720"/>
          </a:xfrm>
        </p:spPr>
        <p:txBody>
          <a:bodyPr/>
          <a:lstStyle/>
          <a:p>
            <a:r>
              <a:rPr lang="ru-RU" b="1" dirty="0" smtClean="0">
                <a:solidFill>
                  <a:srgbClr val="002060"/>
                </a:solidFill>
              </a:rPr>
              <a:t>Итоговая аттестация (ЕГЭ)</a:t>
            </a:r>
            <a:br>
              <a:rPr lang="ru-RU" b="1" dirty="0" smtClean="0">
                <a:solidFill>
                  <a:srgbClr val="002060"/>
                </a:solidFill>
              </a:rPr>
            </a:br>
            <a:r>
              <a:rPr lang="ru-RU" b="1" dirty="0" smtClean="0">
                <a:solidFill>
                  <a:srgbClr val="002060"/>
                </a:solidFill>
              </a:rPr>
              <a:t>математика</a:t>
            </a:r>
            <a:endParaRPr lang="ru-RU" b="1" dirty="0">
              <a:solidFill>
                <a:srgbClr val="002060"/>
              </a:solidFill>
            </a:endParaRPr>
          </a:p>
        </p:txBody>
      </p:sp>
      <p:graphicFrame>
        <p:nvGraphicFramePr>
          <p:cNvPr id="6" name="Объект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648878157"/>
              </p:ext>
            </p:extLst>
          </p:nvPr>
        </p:nvGraphicFramePr>
        <p:xfrm>
          <a:off x="1352550" y="2286000"/>
          <a:ext cx="9591675" cy="414337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18428609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83523" y="755142"/>
            <a:ext cx="7729728" cy="1188720"/>
          </a:xfrm>
        </p:spPr>
        <p:txBody>
          <a:bodyPr/>
          <a:lstStyle/>
          <a:p>
            <a:r>
              <a:rPr lang="ru-RU" b="1" dirty="0" smtClean="0">
                <a:solidFill>
                  <a:srgbClr val="002060"/>
                </a:solidFill>
              </a:rPr>
              <a:t>Итоговая аттестация (ЕГЭ)</a:t>
            </a:r>
            <a:br>
              <a:rPr lang="ru-RU" b="1" dirty="0" smtClean="0">
                <a:solidFill>
                  <a:srgbClr val="002060"/>
                </a:solidFill>
              </a:rPr>
            </a:br>
            <a:r>
              <a:rPr lang="ru-RU" b="1" dirty="0" smtClean="0">
                <a:solidFill>
                  <a:srgbClr val="002060"/>
                </a:solidFill>
              </a:rPr>
              <a:t>русский язык</a:t>
            </a:r>
            <a:endParaRPr lang="ru-RU" b="1" dirty="0">
              <a:solidFill>
                <a:srgbClr val="002060"/>
              </a:solidFill>
            </a:endParaRPr>
          </a:p>
        </p:txBody>
      </p:sp>
      <p:graphicFrame>
        <p:nvGraphicFramePr>
          <p:cNvPr id="6" name="Объект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172149213"/>
              </p:ext>
            </p:extLst>
          </p:nvPr>
        </p:nvGraphicFramePr>
        <p:xfrm>
          <a:off x="1352550" y="2286000"/>
          <a:ext cx="9591675" cy="414337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10974228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63040" y="964692"/>
            <a:ext cx="8497824" cy="1188720"/>
          </a:xfrm>
        </p:spPr>
        <p:txBody>
          <a:bodyPr/>
          <a:lstStyle/>
          <a:p>
            <a:r>
              <a:rPr lang="ru-RU" b="1" dirty="0" smtClean="0">
                <a:solidFill>
                  <a:srgbClr val="002060"/>
                </a:solidFill>
              </a:rPr>
              <a:t>Результаты ОГЭ по русскому языку  </a:t>
            </a:r>
            <a:endParaRPr lang="ru-RU" b="1" dirty="0">
              <a:solidFill>
                <a:srgbClr val="002060"/>
              </a:solidFill>
            </a:endParaRPr>
          </a:p>
        </p:txBody>
      </p:sp>
      <p:graphicFrame>
        <p:nvGraphicFramePr>
          <p:cNvPr id="6" name="Объект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524310718"/>
              </p:ext>
            </p:extLst>
          </p:nvPr>
        </p:nvGraphicFramePr>
        <p:xfrm>
          <a:off x="1352550" y="2153412"/>
          <a:ext cx="9591675" cy="42759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9645833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solidFill>
                  <a:srgbClr val="002060"/>
                </a:solidFill>
              </a:rPr>
              <a:t>Результаты ОГЭ по математике  </a:t>
            </a:r>
            <a:endParaRPr lang="ru-RU" b="1" dirty="0">
              <a:solidFill>
                <a:srgbClr val="002060"/>
              </a:solidFill>
            </a:endParaRPr>
          </a:p>
        </p:txBody>
      </p:sp>
      <p:graphicFrame>
        <p:nvGraphicFramePr>
          <p:cNvPr id="6" name="Объект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615807629"/>
              </p:ext>
            </p:extLst>
          </p:nvPr>
        </p:nvGraphicFramePr>
        <p:xfrm>
          <a:off x="1352550" y="2153412"/>
          <a:ext cx="9591675" cy="42759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67673599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solidFill>
                  <a:srgbClr val="002060"/>
                </a:solidFill>
              </a:rPr>
              <a:t>Результаты ОГЭ по предметам по выбору</a:t>
            </a:r>
            <a:endParaRPr lang="ru-RU" b="1" dirty="0">
              <a:solidFill>
                <a:srgbClr val="002060"/>
              </a:solidFill>
            </a:endParaRPr>
          </a:p>
        </p:txBody>
      </p:sp>
      <p:graphicFrame>
        <p:nvGraphicFramePr>
          <p:cNvPr id="6" name="Объект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650395896"/>
              </p:ext>
            </p:extLst>
          </p:nvPr>
        </p:nvGraphicFramePr>
        <p:xfrm>
          <a:off x="1352550" y="2153412"/>
          <a:ext cx="9591675" cy="42759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68491256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7694" y="416052"/>
            <a:ext cx="11604567" cy="1204930"/>
          </a:xfrm>
        </p:spPr>
        <p:txBody>
          <a:bodyPr>
            <a:normAutofit fontScale="90000"/>
          </a:bodyPr>
          <a:lstStyle/>
          <a:p>
            <a:pPr algn="l"/>
            <a:r>
              <a:rPr lang="ru-RU" sz="2000" b="1" dirty="0" smtClean="0">
                <a:solidFill>
                  <a:srgbClr val="002060"/>
                </a:solidFill>
              </a:rPr>
              <a:t>Выдано аттестатов об основном общем образовании- </a:t>
            </a:r>
            <a:r>
              <a:rPr lang="ru-RU" sz="2000" b="1" dirty="0" smtClean="0">
                <a:solidFill>
                  <a:srgbClr val="C00000"/>
                </a:solidFill>
              </a:rPr>
              <a:t>100%</a:t>
            </a:r>
            <a:br>
              <a:rPr lang="ru-RU" sz="2000" b="1" dirty="0" smtClean="0">
                <a:solidFill>
                  <a:srgbClr val="C00000"/>
                </a:solidFill>
              </a:rPr>
            </a:br>
            <a:r>
              <a:rPr lang="ru-RU" sz="2000" b="1" dirty="0">
                <a:solidFill>
                  <a:srgbClr val="002060"/>
                </a:solidFill>
              </a:rPr>
              <a:t>Выдано аттестатов об основном общем образовании- </a:t>
            </a:r>
            <a:r>
              <a:rPr lang="ru-RU" sz="2000" b="1" dirty="0" smtClean="0">
                <a:solidFill>
                  <a:srgbClr val="C00000"/>
                </a:solidFill>
              </a:rPr>
              <a:t>100%</a:t>
            </a:r>
            <a:br>
              <a:rPr lang="ru-RU" sz="2000" b="1" dirty="0" smtClean="0">
                <a:solidFill>
                  <a:srgbClr val="C00000"/>
                </a:solidFill>
              </a:rPr>
            </a:br>
            <a:r>
              <a:rPr lang="ru-RU" sz="2000" b="1" dirty="0" smtClean="0">
                <a:solidFill>
                  <a:srgbClr val="002060"/>
                </a:solidFill>
              </a:rPr>
              <a:t>получили</a:t>
            </a:r>
            <a:r>
              <a:rPr lang="ru-RU" sz="2000" b="1" dirty="0" smtClean="0">
                <a:solidFill>
                  <a:srgbClr val="C00000"/>
                </a:solidFill>
              </a:rPr>
              <a:t> </a:t>
            </a:r>
            <a:r>
              <a:rPr lang="ru-RU" sz="2000" b="1" dirty="0" smtClean="0">
                <a:solidFill>
                  <a:srgbClr val="002060"/>
                </a:solidFill>
              </a:rPr>
              <a:t>медали </a:t>
            </a:r>
            <a:r>
              <a:rPr lang="ru-RU" sz="2000" b="1" dirty="0">
                <a:solidFill>
                  <a:srgbClr val="002060"/>
                </a:solidFill>
              </a:rPr>
              <a:t>"За особые успехи в учении" II </a:t>
            </a:r>
            <a:r>
              <a:rPr lang="ru-RU" sz="2000" b="1" dirty="0" smtClean="0">
                <a:solidFill>
                  <a:srgbClr val="002060"/>
                </a:solidFill>
              </a:rPr>
              <a:t>степени – </a:t>
            </a:r>
            <a:r>
              <a:rPr lang="ru-RU" sz="3100" b="1" dirty="0" smtClean="0">
                <a:solidFill>
                  <a:srgbClr val="C00000"/>
                </a:solidFill>
              </a:rPr>
              <a:t>2</a:t>
            </a:r>
            <a:r>
              <a:rPr lang="ru-RU" sz="2000" b="1" dirty="0" smtClean="0">
                <a:solidFill>
                  <a:srgbClr val="C00000"/>
                </a:solidFill>
              </a:rPr>
              <a:t> выпускника</a:t>
            </a:r>
            <a:br>
              <a:rPr lang="ru-RU" sz="2000" b="1" dirty="0" smtClean="0">
                <a:solidFill>
                  <a:srgbClr val="C00000"/>
                </a:solidFill>
              </a:rPr>
            </a:br>
            <a:endParaRPr lang="ru-RU" sz="2000" b="1" dirty="0">
              <a:solidFill>
                <a:srgbClr val="C00000"/>
              </a:solidFill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19226" t="27780" r="15356"/>
          <a:stretch/>
        </p:blipFill>
        <p:spPr>
          <a:xfrm>
            <a:off x="257694" y="1845424"/>
            <a:ext cx="1770612" cy="260630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3"/>
          <a:srcRect l="13751" t="44216" r="29286"/>
          <a:stretch/>
        </p:blipFill>
        <p:spPr>
          <a:xfrm>
            <a:off x="1421476" y="3148574"/>
            <a:ext cx="1870363" cy="238031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8" name="Заголовок 1"/>
          <p:cNvSpPr txBox="1">
            <a:spLocks/>
          </p:cNvSpPr>
          <p:nvPr/>
        </p:nvSpPr>
        <p:spPr bwMode="black">
          <a:xfrm>
            <a:off x="166254" y="5528893"/>
            <a:ext cx="3516284" cy="774112"/>
          </a:xfrm>
          <a:prstGeom prst="rect">
            <a:avLst/>
          </a:prstGeom>
          <a:solidFill>
            <a:srgbClr val="FFFFFF"/>
          </a:solidFill>
          <a:ln w="31750" cap="sq">
            <a:solidFill>
              <a:srgbClr val="404040"/>
            </a:solidFill>
            <a:miter lim="800000"/>
          </a:ln>
        </p:spPr>
        <p:txBody>
          <a:bodyPr vert="horz" lIns="182880" tIns="182880" rIns="182880" bIns="182880" rtlCol="0" anchor="ctr">
            <a:normAutofit fontScale="90000" lnSpcReduction="1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kern="1200" cap="all" spc="200" baseline="0">
                <a:solidFill>
                  <a:srgbClr val="262626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ru-RU" sz="1100" b="1" dirty="0" err="1" smtClean="0">
                <a:solidFill>
                  <a:srgbClr val="C00000"/>
                </a:solidFill>
              </a:rPr>
              <a:t>Гергей</a:t>
            </a:r>
            <a:r>
              <a:rPr lang="ru-RU" sz="1100" b="1" dirty="0" smtClean="0">
                <a:solidFill>
                  <a:srgbClr val="C00000"/>
                </a:solidFill>
              </a:rPr>
              <a:t> </a:t>
            </a:r>
            <a:r>
              <a:rPr lang="ru-RU" sz="1100" b="1" dirty="0" err="1" smtClean="0">
                <a:solidFill>
                  <a:srgbClr val="C00000"/>
                </a:solidFill>
              </a:rPr>
              <a:t>татьяна,Петухова</a:t>
            </a:r>
            <a:r>
              <a:rPr lang="ru-RU" sz="1100" b="1" dirty="0">
                <a:solidFill>
                  <a:srgbClr val="C00000"/>
                </a:solidFill>
              </a:rPr>
              <a:t> </a:t>
            </a:r>
            <a:r>
              <a:rPr lang="ru-RU" sz="1100" b="1" dirty="0" smtClean="0">
                <a:solidFill>
                  <a:srgbClr val="C00000"/>
                </a:solidFill>
              </a:rPr>
              <a:t>анна- медали </a:t>
            </a:r>
            <a:r>
              <a:rPr lang="ru-RU" sz="1100" b="1" dirty="0">
                <a:solidFill>
                  <a:srgbClr val="C00000"/>
                </a:solidFill>
              </a:rPr>
              <a:t>"За особые успехи в учении" II степени  </a:t>
            </a:r>
            <a:r>
              <a:rPr lang="ru-RU" sz="1100" b="1" dirty="0" smtClean="0">
                <a:solidFill>
                  <a:srgbClr val="C00000"/>
                </a:solidFill>
              </a:rPr>
              <a:t> </a:t>
            </a:r>
            <a:endParaRPr lang="ru-RU" sz="1100" b="1" dirty="0">
              <a:solidFill>
                <a:srgbClr val="C00000"/>
              </a:solidFill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 rotWithShape="1">
          <a:blip r:embed="rId4"/>
          <a:srcRect l="22477" r="12749" b="14208"/>
          <a:stretch/>
        </p:blipFill>
        <p:spPr>
          <a:xfrm>
            <a:off x="3424841" y="1703082"/>
            <a:ext cx="2635136" cy="263704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2" name="Рисунок 11"/>
          <p:cNvPicPr>
            <a:picLocks noChangeAspect="1"/>
          </p:cNvPicPr>
          <p:nvPr/>
        </p:nvPicPr>
        <p:blipFill rotWithShape="1">
          <a:blip r:embed="rId5"/>
          <a:srcRect t="11266" r="8009"/>
          <a:stretch/>
        </p:blipFill>
        <p:spPr>
          <a:xfrm>
            <a:off x="5885405" y="1816255"/>
            <a:ext cx="3142214" cy="219933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845333" y="1784041"/>
            <a:ext cx="3210372" cy="232209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7776140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74322" y="216546"/>
            <a:ext cx="10623664" cy="1005425"/>
          </a:xfrm>
        </p:spPr>
        <p:txBody>
          <a:bodyPr/>
          <a:lstStyle/>
          <a:p>
            <a:r>
              <a:rPr lang="ru-RU" b="1" dirty="0" smtClean="0">
                <a:solidFill>
                  <a:srgbClr val="002060"/>
                </a:solidFill>
              </a:rPr>
              <a:t>Ремонтные работы</a:t>
            </a:r>
            <a:endParaRPr lang="ru-RU" b="1" dirty="0">
              <a:solidFill>
                <a:srgbClr val="002060"/>
              </a:solidFill>
            </a:endParaRPr>
          </a:p>
        </p:txBody>
      </p:sp>
      <p:graphicFrame>
        <p:nvGraphicFramePr>
          <p:cNvPr id="10" name="Объект 9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749197941"/>
              </p:ext>
            </p:extLst>
          </p:nvPr>
        </p:nvGraphicFramePr>
        <p:xfrm>
          <a:off x="689956" y="1820484"/>
          <a:ext cx="10424159" cy="4405748"/>
        </p:xfrm>
        <a:graphic>
          <a:graphicData uri="http://schemas.openxmlformats.org/drawingml/2006/table">
            <a:tbl>
              <a:tblPr firstRow="1" firstCol="1" bandRow="1"/>
              <a:tblGrid>
                <a:gridCol w="3491346">
                  <a:extLst>
                    <a:ext uri="{9D8B030D-6E8A-4147-A177-3AD203B41FA5}">
                      <a16:colId xmlns:a16="http://schemas.microsoft.com/office/drawing/2014/main" val="4134889517"/>
                    </a:ext>
                  </a:extLst>
                </a:gridCol>
                <a:gridCol w="5105552">
                  <a:extLst>
                    <a:ext uri="{9D8B030D-6E8A-4147-A177-3AD203B41FA5}">
                      <a16:colId xmlns:a16="http://schemas.microsoft.com/office/drawing/2014/main" val="4135330831"/>
                    </a:ext>
                  </a:extLst>
                </a:gridCol>
                <a:gridCol w="1827261">
                  <a:extLst>
                    <a:ext uri="{9D8B030D-6E8A-4147-A177-3AD203B41FA5}">
                      <a16:colId xmlns:a16="http://schemas.microsoft.com/office/drawing/2014/main" val="2411121113"/>
                    </a:ext>
                  </a:extLst>
                </a:gridCol>
              </a:tblGrid>
              <a:tr h="300466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Образовательное учреждение</a:t>
                      </a:r>
                      <a:endParaRPr lang="ru-RU" sz="1600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878" marR="608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Вид ремонтных работ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878" marR="608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Сумма 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878" marR="608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20231007"/>
                  </a:ext>
                </a:extLst>
              </a:tr>
              <a:tr h="283817">
                <a:tc rowSpan="3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 err="1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Аксаринская</a:t>
                      </a:r>
                      <a:r>
                        <a:rPr lang="ru-RU" sz="1600" b="1" dirty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школа </a:t>
                      </a:r>
                      <a:endParaRPr lang="ru-RU" sz="1600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878" marR="608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Ремонт пищеблока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878" marR="60878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850695,81</a:t>
                      </a:r>
                      <a:endParaRPr lang="ru-RU" sz="14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878" marR="60878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445243445"/>
                  </a:ext>
                </a:extLst>
              </a:tr>
              <a:tr h="283817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Ремонт кабинетов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878" marR="60878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790296,24</a:t>
                      </a:r>
                      <a:endParaRPr lang="ru-RU" sz="14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878" marR="60878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46973906"/>
                  </a:ext>
                </a:extLst>
              </a:tr>
              <a:tr h="283817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Текущий  ремонт школ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878" marR="60878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104939,31</a:t>
                      </a:r>
                      <a:endParaRPr lang="ru-RU" sz="14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878" marR="60878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1088654"/>
                  </a:ext>
                </a:extLst>
              </a:tr>
              <a:tr h="283817">
                <a:tc rowSpan="3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 err="1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Сорокинская</a:t>
                      </a:r>
                      <a:r>
                        <a:rPr lang="ru-RU" sz="1600" b="1" dirty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школа</a:t>
                      </a:r>
                      <a:endParaRPr lang="ru-RU" sz="1600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878" marR="608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Ремонт пищеблока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878" marR="60878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669555,36</a:t>
                      </a:r>
                      <a:endParaRPr lang="ru-RU" sz="14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878" marR="60878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38989204"/>
                  </a:ext>
                </a:extLst>
              </a:tr>
              <a:tr h="68803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Установка подоконника и отделка откосов сэндвич панель изнутри конструкций ПВХ (окно, дверь)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878" marR="60878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22380,00</a:t>
                      </a:r>
                      <a:endParaRPr lang="ru-RU" sz="14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878" marR="60878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144799856"/>
                  </a:ext>
                </a:extLst>
              </a:tr>
              <a:tr h="283817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текущий ремонт школ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878" marR="60878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60581,28</a:t>
                      </a:r>
                      <a:endParaRPr lang="ru-RU" sz="14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878" marR="60878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44611420"/>
                  </a:ext>
                </a:extLst>
              </a:tr>
              <a:tr h="458686">
                <a:tc rowSpan="2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Плехановская школа </a:t>
                      </a:r>
                      <a:endParaRPr lang="ru-RU" sz="1600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878" marR="608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Ремонт  окон, утепление откосов, замена радиаторов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878" marR="60878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373143,40</a:t>
                      </a:r>
                      <a:endParaRPr lang="ru-RU" sz="14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878" marR="60878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08368397"/>
                  </a:ext>
                </a:extLst>
              </a:tr>
              <a:tr h="283817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Текущий  ремонт школ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878" marR="60878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21053,65</a:t>
                      </a:r>
                      <a:endParaRPr lang="ru-RU" sz="14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878" marR="60878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97101459"/>
                  </a:ext>
                </a:extLst>
              </a:tr>
              <a:tr h="688030">
                <a:tc rowSpan="2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 err="1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Гилевская</a:t>
                      </a:r>
                      <a:r>
                        <a:rPr lang="ru-RU" sz="1600" b="1" dirty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школа</a:t>
                      </a:r>
                      <a:endParaRPr lang="ru-RU" sz="1600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878" marR="608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Установка и отделка (штукатурные работы с двух сторон) конструкции из Алюминия холодного КП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878" marR="60878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60240,00</a:t>
                      </a:r>
                      <a:endParaRPr lang="ru-RU" sz="14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878" marR="60878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76431425"/>
                  </a:ext>
                </a:extLst>
              </a:tr>
              <a:tr h="283817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Текущий  ремонт школ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878" marR="60878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79389,36</a:t>
                      </a:r>
                      <a:endParaRPr lang="ru-RU" sz="14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878" marR="60878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33512675"/>
                  </a:ext>
                </a:extLst>
              </a:tr>
              <a:tr h="283817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 err="1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Сеитовская</a:t>
                      </a:r>
                      <a:r>
                        <a:rPr lang="ru-RU" sz="1600" b="1" dirty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школа </a:t>
                      </a:r>
                      <a:endParaRPr lang="ru-RU" sz="1600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878" marR="608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Текущий  ремонт школ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878" marR="60878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15489,71</a:t>
                      </a:r>
                      <a:endParaRPr lang="ru-RU" sz="14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878" marR="60878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494700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5130245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74322" y="216546"/>
            <a:ext cx="10623664" cy="1003908"/>
          </a:xfrm>
        </p:spPr>
        <p:txBody>
          <a:bodyPr/>
          <a:lstStyle/>
          <a:p>
            <a:r>
              <a:rPr lang="ru-RU" b="1" dirty="0">
                <a:solidFill>
                  <a:srgbClr val="002060"/>
                </a:solidFill>
              </a:rPr>
              <a:t>Ремонтные </a:t>
            </a:r>
            <a:r>
              <a:rPr lang="ru-RU" b="1" dirty="0" smtClean="0">
                <a:solidFill>
                  <a:srgbClr val="002060"/>
                </a:solidFill>
              </a:rPr>
              <a:t>работы, 2026 год</a:t>
            </a:r>
            <a:endParaRPr lang="ru-RU" b="1" dirty="0">
              <a:solidFill>
                <a:srgbClr val="002060"/>
              </a:solidFill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08068" y="1537855"/>
            <a:ext cx="3353415" cy="251506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196" y="4052917"/>
            <a:ext cx="3283981" cy="246298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67190" y="1369917"/>
            <a:ext cx="2211473" cy="285093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586154" y="1500910"/>
            <a:ext cx="3480010" cy="255200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31357" y="4044945"/>
            <a:ext cx="3294611" cy="247095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21907" y="3952694"/>
            <a:ext cx="3541839" cy="265637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985446" y="1583065"/>
            <a:ext cx="3070951" cy="228747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4343059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93667" y="212961"/>
            <a:ext cx="10623664" cy="723254"/>
          </a:xfrm>
        </p:spPr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rgbClr val="002060"/>
                </a:solidFill>
              </a:rPr>
              <a:t>Обновление материально- технического обеспечения</a:t>
            </a:r>
            <a:endParaRPr lang="ru-RU" b="1" dirty="0">
              <a:solidFill>
                <a:srgbClr val="002060"/>
              </a:solidFill>
            </a:endParaRP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579120869"/>
              </p:ext>
            </p:extLst>
          </p:nvPr>
        </p:nvGraphicFramePr>
        <p:xfrm>
          <a:off x="101599" y="939801"/>
          <a:ext cx="11607800" cy="5776901"/>
        </p:xfrm>
        <a:graphic>
          <a:graphicData uri="http://schemas.openxmlformats.org/drawingml/2006/table">
            <a:tbl>
              <a:tblPr firstRow="1" firstCol="1" bandRow="1"/>
              <a:tblGrid>
                <a:gridCol w="3623734">
                  <a:extLst>
                    <a:ext uri="{9D8B030D-6E8A-4147-A177-3AD203B41FA5}">
                      <a16:colId xmlns:a16="http://schemas.microsoft.com/office/drawing/2014/main" val="2386354902"/>
                    </a:ext>
                  </a:extLst>
                </a:gridCol>
                <a:gridCol w="4614334">
                  <a:extLst>
                    <a:ext uri="{9D8B030D-6E8A-4147-A177-3AD203B41FA5}">
                      <a16:colId xmlns:a16="http://schemas.microsoft.com/office/drawing/2014/main" val="1025093710"/>
                    </a:ext>
                  </a:extLst>
                </a:gridCol>
                <a:gridCol w="3369732">
                  <a:extLst>
                    <a:ext uri="{9D8B030D-6E8A-4147-A177-3AD203B41FA5}">
                      <a16:colId xmlns:a16="http://schemas.microsoft.com/office/drawing/2014/main" val="3162487253"/>
                    </a:ext>
                  </a:extLst>
                </a:gridCol>
              </a:tblGrid>
              <a:tr h="271903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Образовательное учреждение</a:t>
                      </a:r>
                      <a:endParaRPr lang="ru-RU" sz="1400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346" marR="4534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Приобретение</a:t>
                      </a:r>
                      <a:endParaRPr lang="ru-RU" sz="1400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346" marR="4534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Сумма </a:t>
                      </a:r>
                      <a:endParaRPr lang="ru-RU" sz="1400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346" marR="4534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27204500"/>
                  </a:ext>
                </a:extLst>
              </a:tr>
              <a:tr h="256838">
                <a:tc rowSpan="3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 err="1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Аксаринская</a:t>
                      </a:r>
                      <a:r>
                        <a:rPr lang="ru-RU" sz="1800" b="1" dirty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школа</a:t>
                      </a:r>
                      <a:endParaRPr lang="ru-RU" sz="1800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346" marR="4534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Ученическая мебель</a:t>
                      </a:r>
                      <a:endParaRPr lang="ru-RU" sz="14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346" marR="45346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192508,00</a:t>
                      </a:r>
                      <a:endParaRPr lang="ru-RU" sz="14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346" marR="45346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34364939"/>
                  </a:ext>
                </a:extLst>
              </a:tr>
              <a:tr h="405347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Оснащение учебных кабинетов физики химии</a:t>
                      </a:r>
                      <a:endParaRPr lang="ru-RU" sz="14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346" marR="45346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743274,00</a:t>
                      </a:r>
                      <a:endParaRPr lang="ru-RU" sz="14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346" marR="45346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88472099"/>
                  </a:ext>
                </a:extLst>
              </a:tr>
              <a:tr h="256838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Учебники и рабочие тетради</a:t>
                      </a:r>
                      <a:endParaRPr lang="ru-RU" sz="14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346" marR="45346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212757,05</a:t>
                      </a:r>
                      <a:endParaRPr lang="ru-RU" sz="14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346" marR="45346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11658791"/>
                  </a:ext>
                </a:extLst>
              </a:tr>
              <a:tr h="256838">
                <a:tc rowSpan="3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 err="1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Сорокинская</a:t>
                      </a:r>
                      <a:r>
                        <a:rPr lang="ru-RU" sz="1800" b="1" dirty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школа</a:t>
                      </a:r>
                      <a:endParaRPr lang="ru-RU" sz="1800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346" marR="4534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Оснащение учебных кабинетов физики </a:t>
                      </a:r>
                      <a:endParaRPr lang="ru-RU" sz="14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346" marR="45346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165589,00</a:t>
                      </a:r>
                      <a:endParaRPr lang="ru-RU" sz="14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346" marR="45346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1062784"/>
                  </a:ext>
                </a:extLst>
              </a:tr>
              <a:tr h="256838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Спортивный  инвентарь</a:t>
                      </a:r>
                      <a:endParaRPr lang="ru-RU" sz="14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346" marR="45346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237080,00</a:t>
                      </a:r>
                      <a:endParaRPr lang="ru-RU" sz="14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346" marR="45346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60628199"/>
                  </a:ext>
                </a:extLst>
              </a:tr>
              <a:tr h="256838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Учебники и рабочие тетради</a:t>
                      </a:r>
                      <a:endParaRPr lang="ru-RU" sz="14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346" marR="45346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42789,78</a:t>
                      </a:r>
                      <a:endParaRPr lang="ru-RU" sz="14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346" marR="45346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18498610"/>
                  </a:ext>
                </a:extLst>
              </a:tr>
              <a:tr h="256838">
                <a:tc rowSpan="4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Плехановская школа</a:t>
                      </a:r>
                      <a:endParaRPr lang="ru-RU" sz="1800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45346" marR="4534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Ученическая мебель</a:t>
                      </a:r>
                      <a:endParaRPr lang="ru-RU" sz="14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346" marR="45346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253128,00</a:t>
                      </a:r>
                      <a:endParaRPr lang="ru-RU" sz="14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346" marR="45346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1816692"/>
                  </a:ext>
                </a:extLst>
              </a:tr>
              <a:tr h="256838">
                <a:tc vMerge="1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7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346" marR="4534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Компьютеры </a:t>
                      </a:r>
                      <a:endParaRPr lang="ru-RU" sz="14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346" marR="45346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260000,00</a:t>
                      </a:r>
                      <a:endParaRPr lang="ru-RU" sz="14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346" marR="45346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94800755"/>
                  </a:ext>
                </a:extLst>
              </a:tr>
              <a:tr h="256838">
                <a:tc vMerge="1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7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346" marR="4534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Оснащение учебных кабинетов физики </a:t>
                      </a:r>
                      <a:endParaRPr lang="ru-RU" sz="14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346" marR="45346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238525,00</a:t>
                      </a:r>
                      <a:endParaRPr lang="ru-RU" sz="14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346" marR="45346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7055059"/>
                  </a:ext>
                </a:extLst>
              </a:tr>
              <a:tr h="256838">
                <a:tc vMerge="1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7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346" marR="4534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Учебники и рабочие тетради</a:t>
                      </a:r>
                      <a:endParaRPr lang="ru-RU" sz="14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346" marR="45346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121503,80</a:t>
                      </a:r>
                      <a:endParaRPr lang="ru-RU" sz="14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346" marR="45346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505667073"/>
                  </a:ext>
                </a:extLst>
              </a:tr>
              <a:tr h="256838">
                <a:tc rowSpan="4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 err="1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Гилевская</a:t>
                      </a:r>
                      <a:r>
                        <a:rPr lang="ru-RU" sz="1800" b="1" dirty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школа</a:t>
                      </a:r>
                      <a:endParaRPr lang="ru-RU" sz="1800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45346" marR="4534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Ученическая мебель</a:t>
                      </a:r>
                      <a:endParaRPr lang="ru-RU" sz="14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346" marR="45346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504344,00</a:t>
                      </a:r>
                      <a:endParaRPr lang="ru-RU" sz="14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346" marR="45346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664517"/>
                  </a:ext>
                </a:extLst>
              </a:tr>
              <a:tr h="256838">
                <a:tc vMerge="1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7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346" marR="4534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Компьютеры </a:t>
                      </a:r>
                      <a:endParaRPr lang="ru-RU" sz="14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346" marR="45346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260000,00</a:t>
                      </a:r>
                      <a:endParaRPr lang="ru-RU" sz="14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346" marR="45346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75572050"/>
                  </a:ext>
                </a:extLst>
              </a:tr>
              <a:tr h="256838">
                <a:tc vMerge="1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7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346" marR="4534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Бензотриммер</a:t>
                      </a:r>
                      <a:endParaRPr lang="ru-RU" sz="14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346" marR="45346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27990,00</a:t>
                      </a:r>
                      <a:endParaRPr lang="ru-RU" sz="14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346" marR="45346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02795476"/>
                  </a:ext>
                </a:extLst>
              </a:tr>
              <a:tr h="256838">
                <a:tc vMerge="1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7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346" marR="4534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Учебники и рабочие тетради</a:t>
                      </a:r>
                      <a:endParaRPr lang="ru-RU" sz="14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346" marR="45346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115182,10</a:t>
                      </a:r>
                      <a:endParaRPr lang="ru-RU" sz="14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346" marR="45346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33778050"/>
                  </a:ext>
                </a:extLst>
              </a:tr>
              <a:tr h="256838">
                <a:tc rowSpan="3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Красноярская школа </a:t>
                      </a:r>
                      <a:endParaRPr lang="ru-RU" sz="1800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45346" marR="4534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текущий ремонт школы</a:t>
                      </a:r>
                      <a:endParaRPr lang="ru-RU" sz="14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346" marR="45346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21082,98</a:t>
                      </a:r>
                      <a:endParaRPr lang="ru-RU" sz="14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346" marR="45346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78071916"/>
                  </a:ext>
                </a:extLst>
              </a:tr>
              <a:tr h="256838">
                <a:tc vMerge="1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7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346" marR="4534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Учебники и рабочие тетради</a:t>
                      </a:r>
                      <a:endParaRPr lang="ru-RU" sz="14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346" marR="45346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136895,00</a:t>
                      </a:r>
                      <a:endParaRPr lang="ru-RU" sz="14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346" marR="45346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48558222"/>
                  </a:ext>
                </a:extLst>
              </a:tr>
              <a:tr h="256838">
                <a:tc vMerge="1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7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346" marR="4534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Оснащение учебных кабинетов физики </a:t>
                      </a:r>
                      <a:endParaRPr lang="ru-RU" sz="14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346" marR="45346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3600,00</a:t>
                      </a:r>
                      <a:endParaRPr lang="ru-RU" sz="14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346" marR="45346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79750454"/>
                  </a:ext>
                </a:extLst>
              </a:tr>
              <a:tr h="256838">
                <a:tc rowSpan="2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 err="1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Сеитовская</a:t>
                      </a:r>
                      <a:r>
                        <a:rPr lang="ru-RU" sz="1800" b="1" dirty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школа</a:t>
                      </a:r>
                      <a:endParaRPr lang="ru-RU" sz="1800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45346" marR="4534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Раскладушки в ЛДП</a:t>
                      </a:r>
                      <a:endParaRPr lang="ru-RU" sz="14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346" marR="45346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19800,00</a:t>
                      </a:r>
                      <a:endParaRPr lang="ru-RU" sz="14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346" marR="45346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76788043"/>
                  </a:ext>
                </a:extLst>
              </a:tr>
              <a:tr h="256838">
                <a:tc vMerge="1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7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346" marR="4534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Учебники и рабочие тетради</a:t>
                      </a:r>
                      <a:endParaRPr lang="ru-RU" sz="14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346" marR="45346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49746,18</a:t>
                      </a:r>
                      <a:endParaRPr lang="ru-RU" sz="14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346" marR="45346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82351303"/>
                  </a:ext>
                </a:extLst>
              </a:tr>
            </a:tbl>
          </a:graphicData>
        </a:graphic>
      </p:graphicFrame>
      <p:sp>
        <p:nvSpPr>
          <p:cNvPr id="5" name="Прямоугольник 4"/>
          <p:cNvSpPr/>
          <p:nvPr/>
        </p:nvSpPr>
        <p:spPr>
          <a:xfrm>
            <a:off x="5555627" y="3298195"/>
            <a:ext cx="1080745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100" dirty="0" err="1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Бензотриммер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09213994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04136" y="261959"/>
            <a:ext cx="7729728" cy="991108"/>
          </a:xfrm>
        </p:spPr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rgbClr val="C00000"/>
                </a:solidFill>
              </a:rPr>
              <a:t>5 ноября 2025 </a:t>
            </a:r>
            <a:r>
              <a:rPr lang="ru-RU" b="1" dirty="0" smtClean="0">
                <a:solidFill>
                  <a:srgbClr val="002060"/>
                </a:solidFill>
              </a:rPr>
              <a:t>года </a:t>
            </a:r>
            <a:br>
              <a:rPr lang="ru-RU" b="1" dirty="0" smtClean="0">
                <a:solidFill>
                  <a:srgbClr val="002060"/>
                </a:solidFill>
              </a:rPr>
            </a:br>
            <a:r>
              <a:rPr lang="ru-RU" b="1" dirty="0" smtClean="0">
                <a:solidFill>
                  <a:srgbClr val="002060"/>
                </a:solidFill>
              </a:rPr>
              <a:t>Открытие красноярской школы</a:t>
            </a:r>
            <a:endParaRPr lang="ru-RU" b="1" dirty="0">
              <a:solidFill>
                <a:srgbClr val="002060"/>
              </a:solidFill>
            </a:endParaRPr>
          </a:p>
        </p:txBody>
      </p:sp>
      <p:pic>
        <p:nvPicPr>
          <p:cNvPr id="6" name="Объект 5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38666" y="4165230"/>
            <a:ext cx="3051136" cy="227790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1257" y="1589034"/>
            <a:ext cx="3144590" cy="234584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80865" y="1461116"/>
            <a:ext cx="3348567" cy="249606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780865" y="4005052"/>
            <a:ext cx="3405717" cy="259825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277625" y="1589034"/>
            <a:ext cx="4561463" cy="212481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454038" y="4049816"/>
            <a:ext cx="4262591" cy="228568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64698527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77136" y="270425"/>
            <a:ext cx="7729728" cy="694775"/>
          </a:xfrm>
        </p:spPr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rgbClr val="002060"/>
                </a:solidFill>
              </a:rPr>
              <a:t>Наши достижения</a:t>
            </a:r>
            <a:endParaRPr lang="ru-RU" b="1" dirty="0">
              <a:solidFill>
                <a:srgbClr val="002060"/>
              </a:solidFill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26999" y="1063613"/>
            <a:ext cx="3956395" cy="266172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" name="Заголовок 1"/>
          <p:cNvSpPr txBox="1">
            <a:spLocks/>
          </p:cNvSpPr>
          <p:nvPr/>
        </p:nvSpPr>
        <p:spPr bwMode="black">
          <a:xfrm>
            <a:off x="126999" y="3530054"/>
            <a:ext cx="3886201" cy="587386"/>
          </a:xfrm>
          <a:prstGeom prst="rect">
            <a:avLst/>
          </a:prstGeom>
          <a:solidFill>
            <a:srgbClr val="FFFFFF"/>
          </a:solidFill>
          <a:ln w="31750" cap="sq">
            <a:solidFill>
              <a:srgbClr val="404040"/>
            </a:solidFill>
            <a:miter lim="800000"/>
          </a:ln>
        </p:spPr>
        <p:txBody>
          <a:bodyPr vert="horz" lIns="182880" tIns="182880" rIns="182880" bIns="182880" rtlCol="0" anchor="ctr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kern="1200" cap="all" spc="200" baseline="0">
                <a:solidFill>
                  <a:srgbClr val="262626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1100" b="1" dirty="0">
                <a:solidFill>
                  <a:srgbClr val="002060"/>
                </a:solidFill>
              </a:rPr>
              <a:t>Областной историко-краеведческий </a:t>
            </a:r>
            <a:r>
              <a:rPr lang="ru-RU" sz="1100" b="1" dirty="0" err="1">
                <a:solidFill>
                  <a:srgbClr val="002060"/>
                </a:solidFill>
              </a:rPr>
              <a:t>квиз</a:t>
            </a:r>
            <a:r>
              <a:rPr lang="ru-RU" sz="1100" b="1" dirty="0">
                <a:solidFill>
                  <a:srgbClr val="002060"/>
                </a:solidFill>
              </a:rPr>
              <a:t> «Наследники»</a:t>
            </a:r>
          </a:p>
          <a:p>
            <a:r>
              <a:rPr lang="ru-RU" sz="1100" b="1" dirty="0">
                <a:solidFill>
                  <a:srgbClr val="002060"/>
                </a:solidFill>
              </a:rPr>
              <a:t>Плехановская СОШ</a:t>
            </a: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48297" y="928147"/>
            <a:ext cx="2618437" cy="367453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8" name="Прямоугольник 7"/>
          <p:cNvSpPr/>
          <p:nvPr/>
        </p:nvSpPr>
        <p:spPr>
          <a:xfrm>
            <a:off x="4013200" y="3930591"/>
            <a:ext cx="3031067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b="1" dirty="0">
                <a:solidFill>
                  <a:srgbClr val="002060"/>
                </a:solidFill>
              </a:rPr>
              <a:t>Призер региональной олимпиады </a:t>
            </a:r>
            <a:r>
              <a:rPr lang="ru-RU" sz="1200" b="1" dirty="0" err="1">
                <a:solidFill>
                  <a:srgbClr val="002060"/>
                </a:solidFill>
              </a:rPr>
              <a:t>К.Ушинского</a:t>
            </a:r>
            <a:r>
              <a:rPr lang="ru-RU" sz="1200" b="1" dirty="0">
                <a:solidFill>
                  <a:srgbClr val="002060"/>
                </a:solidFill>
              </a:rPr>
              <a:t> среди психолого-педагогических классов, участница очного тура олимпиады среди ППК Капустина Яна</a:t>
            </a: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40697" y="928147"/>
            <a:ext cx="2160308" cy="444406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0" name="Прямоугольник 9"/>
          <p:cNvSpPr/>
          <p:nvPr/>
        </p:nvSpPr>
        <p:spPr>
          <a:xfrm>
            <a:off x="6666734" y="5248751"/>
            <a:ext cx="2311400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100" b="1" dirty="0">
                <a:solidFill>
                  <a:srgbClr val="002060"/>
                </a:solidFill>
              </a:rPr>
              <a:t>Призеры и победители учебно-полевых сборов среди юношей 10 класса </a:t>
            </a:r>
            <a:r>
              <a:rPr lang="ru-RU" sz="1100" b="1" dirty="0" err="1">
                <a:solidFill>
                  <a:srgbClr val="002060"/>
                </a:solidFill>
              </a:rPr>
              <a:t>Алеев</a:t>
            </a:r>
            <a:r>
              <a:rPr lang="ru-RU" sz="1100" b="1" dirty="0">
                <a:solidFill>
                  <a:srgbClr val="002060"/>
                </a:solidFill>
              </a:rPr>
              <a:t> А, </a:t>
            </a:r>
            <a:r>
              <a:rPr lang="ru-RU" sz="1100" b="1" dirty="0" err="1">
                <a:solidFill>
                  <a:srgbClr val="002060"/>
                </a:solidFill>
              </a:rPr>
              <a:t>Палачев</a:t>
            </a:r>
            <a:r>
              <a:rPr lang="ru-RU" sz="1100" b="1" dirty="0">
                <a:solidFill>
                  <a:srgbClr val="002060"/>
                </a:solidFill>
              </a:rPr>
              <a:t> </a:t>
            </a:r>
            <a:r>
              <a:rPr lang="ru-RU" sz="1100" b="1" dirty="0" err="1">
                <a:solidFill>
                  <a:srgbClr val="002060"/>
                </a:solidFill>
              </a:rPr>
              <a:t>А.Общекомандное</a:t>
            </a:r>
            <a:r>
              <a:rPr lang="ru-RU" sz="1100" b="1" dirty="0">
                <a:solidFill>
                  <a:srgbClr val="002060"/>
                </a:solidFill>
              </a:rPr>
              <a:t> 2 место</a:t>
            </a:r>
          </a:p>
        </p:txBody>
      </p:sp>
    </p:spTree>
    <p:extLst>
      <p:ext uri="{BB962C8B-B14F-4D97-AF65-F5344CB8AC3E}">
        <p14:creationId xmlns:p14="http://schemas.microsoft.com/office/powerpoint/2010/main" val="340665859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solidFill>
                  <a:srgbClr val="002060"/>
                </a:solidFill>
              </a:rPr>
              <a:t>Возрастной состав учителей</a:t>
            </a:r>
            <a:endParaRPr lang="ru-RU" b="1" dirty="0">
              <a:solidFill>
                <a:srgbClr val="002060"/>
              </a:solidFill>
            </a:endParaRP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212931738"/>
              </p:ext>
            </p:extLst>
          </p:nvPr>
        </p:nvGraphicFramePr>
        <p:xfrm>
          <a:off x="1004552" y="2331076"/>
          <a:ext cx="9852337" cy="410836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14351684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solidFill>
                  <a:srgbClr val="002060"/>
                </a:solidFill>
              </a:rPr>
              <a:t>Категории учителей школы</a:t>
            </a:r>
            <a:endParaRPr lang="ru-RU" b="1" dirty="0">
              <a:solidFill>
                <a:srgbClr val="002060"/>
              </a:solidFill>
            </a:endParaRP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717634212"/>
              </p:ext>
            </p:extLst>
          </p:nvPr>
        </p:nvGraphicFramePr>
        <p:xfrm>
          <a:off x="2231136" y="2153412"/>
          <a:ext cx="7731125" cy="35869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353581025"/>
      </p:ext>
    </p:extLst>
  </p:cSld>
  <p:clrMapOvr>
    <a:masterClrMapping/>
  </p:clrMapOvr>
</p:sld>
</file>

<file path=ppt/theme/theme1.xml><?xml version="1.0" encoding="utf-8"?>
<a:theme xmlns:a="http://schemas.openxmlformats.org/drawingml/2006/main" name="Parcel">
  <a:themeElements>
    <a:clrScheme name="Parcel">
      <a:dk1>
        <a:srgbClr val="000000"/>
      </a:dk1>
      <a:lt1>
        <a:srgbClr val="FFFFFF"/>
      </a:lt1>
      <a:dk2>
        <a:srgbClr val="4A5356"/>
      </a:dk2>
      <a:lt2>
        <a:srgbClr val="E8E3CE"/>
      </a:lt2>
      <a:accent1>
        <a:srgbClr val="F6A21D"/>
      </a:accent1>
      <a:accent2>
        <a:srgbClr val="9BAFB5"/>
      </a:accent2>
      <a:accent3>
        <a:srgbClr val="C96731"/>
      </a:accent3>
      <a:accent4>
        <a:srgbClr val="9CA383"/>
      </a:accent4>
      <a:accent5>
        <a:srgbClr val="87795D"/>
      </a:accent5>
      <a:accent6>
        <a:srgbClr val="A0988C"/>
      </a:accent6>
      <a:hlink>
        <a:srgbClr val="00B0F0"/>
      </a:hlink>
      <a:folHlink>
        <a:srgbClr val="738F97"/>
      </a:folHlink>
    </a:clrScheme>
    <a:fontScheme name="Parcel">
      <a:maj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Parcel">
      <a: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107000"/>
                <a:lumMod val="103000"/>
              </a:schemeClr>
            </a:gs>
            <a:gs pos="100000">
              <a:schemeClr val="phClr">
                <a:tint val="82000"/>
                <a:satMod val="109000"/>
                <a:lumMod val="103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7000"/>
                <a:satMod val="100000"/>
                <a:lumMod val="102000"/>
              </a:schemeClr>
            </a:gs>
            <a:gs pos="50000">
              <a:schemeClr val="phClr">
                <a:shade val="100000"/>
                <a:satMod val="103000"/>
                <a:lumMod val="100000"/>
              </a:schemeClr>
            </a:gs>
            <a:gs pos="100000">
              <a:schemeClr val="phClr">
                <a:shade val="93000"/>
                <a:satMod val="11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5880" dist="1524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prstMaterial="dkEdge">
            <a:bevelT w="0" h="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7000"/>
                <a:shade val="100000"/>
                <a:satMod val="185000"/>
                <a:lumMod val="120000"/>
              </a:schemeClr>
            </a:gs>
            <a:gs pos="100000">
              <a:schemeClr val="phClr">
                <a:tint val="96000"/>
                <a:shade val="95000"/>
                <a:satMod val="215000"/>
                <a:lumMod val="80000"/>
              </a:schemeClr>
            </a:gs>
          </a:gsLst>
          <a:path path="circle">
            <a:fillToRect l="50000" t="55000" r="125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arcel" id="{8BEC4385-4EB9-4D53-BFB5-0EA123736B6D}" vid="{4DB32801-28C0-48B0-8C1D-A9A58613615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TM10001115[[fn=Посылка]]</Template>
  <TotalTime>1047</TotalTime>
  <Words>418</Words>
  <Application>Microsoft Office PowerPoint</Application>
  <PresentationFormat>Широкоэкранный</PresentationFormat>
  <Paragraphs>153</Paragraphs>
  <Slides>17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17</vt:i4>
      </vt:variant>
    </vt:vector>
  </HeadingPairs>
  <TitlesOfParts>
    <vt:vector size="23" baseType="lpstr">
      <vt:lpstr>Arial</vt:lpstr>
      <vt:lpstr>Calibri</vt:lpstr>
      <vt:lpstr>Corbel</vt:lpstr>
      <vt:lpstr>Gill Sans MT</vt:lpstr>
      <vt:lpstr>Times New Roman</vt:lpstr>
      <vt:lpstr>Parcel</vt:lpstr>
      <vt:lpstr>Муниципальное автономное общеобразовательное учреждение «аксаринская средняя общеобразовательная школа» Ярковского муниципального округа</vt:lpstr>
      <vt:lpstr>Количество обучающихся</vt:lpstr>
      <vt:lpstr>Презентация PowerPoint</vt:lpstr>
      <vt:lpstr>Итоги успеваемости </vt:lpstr>
      <vt:lpstr>Итоговая аттестация (ЕГЭ) математика</vt:lpstr>
      <vt:lpstr>Итоговая аттестация (ЕГЭ) русский язык</vt:lpstr>
      <vt:lpstr>Результаты ОГЭ по русскому языку  </vt:lpstr>
      <vt:lpstr>Результаты ОГЭ по математике  </vt:lpstr>
      <vt:lpstr>Результаты ОГЭ по предметам по выбору</vt:lpstr>
      <vt:lpstr>Выдано аттестатов об основном общем образовании- 100% Выдано аттестатов об основном общем образовании- 100% получили медали "За особые успехи в учении" II степени – 2 выпускника </vt:lpstr>
      <vt:lpstr>Ремонтные работы</vt:lpstr>
      <vt:lpstr>Ремонтные работы, 2026 год</vt:lpstr>
      <vt:lpstr>Обновление материально- технического обеспечения</vt:lpstr>
      <vt:lpstr>5 ноября 2025 года  Открытие красноярской школы</vt:lpstr>
      <vt:lpstr>Наши достижения</vt:lpstr>
      <vt:lpstr>Возрастной состав учителей</vt:lpstr>
      <vt:lpstr>Категории учителей школы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Анализ работы МАОУ «Аксаринская СОШ» за 2024-2025 учебный год</dc:title>
  <dc:creator>Гульнара Плеханова</dc:creator>
  <cp:lastModifiedBy>Директор</cp:lastModifiedBy>
  <cp:revision>60</cp:revision>
  <dcterms:created xsi:type="dcterms:W3CDTF">2025-06-24T05:45:15Z</dcterms:created>
  <dcterms:modified xsi:type="dcterms:W3CDTF">2026-09-09T14:28:52Z</dcterms:modified>
</cp:coreProperties>
</file>